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3"/>
  </p:notesMasterIdLst>
  <p:sldIdLst>
    <p:sldId id="257" r:id="rId3"/>
    <p:sldId id="259" r:id="rId4"/>
    <p:sldId id="260" r:id="rId5"/>
    <p:sldId id="293" r:id="rId6"/>
    <p:sldId id="294" r:id="rId7"/>
    <p:sldId id="296" r:id="rId8"/>
    <p:sldId id="261" r:id="rId9"/>
    <p:sldId id="262" r:id="rId10"/>
    <p:sldId id="263" r:id="rId11"/>
    <p:sldId id="291" r:id="rId12"/>
    <p:sldId id="264" r:id="rId13"/>
    <p:sldId id="273" r:id="rId14"/>
    <p:sldId id="270" r:id="rId15"/>
    <p:sldId id="265" r:id="rId16"/>
    <p:sldId id="266" r:id="rId17"/>
    <p:sldId id="267" r:id="rId18"/>
    <p:sldId id="268" r:id="rId19"/>
    <p:sldId id="269" r:id="rId20"/>
    <p:sldId id="272" r:id="rId21"/>
    <p:sldId id="287" r:id="rId22"/>
    <p:sldId id="276" r:id="rId23"/>
    <p:sldId id="305" r:id="rId24"/>
    <p:sldId id="277" r:id="rId25"/>
    <p:sldId id="278" r:id="rId26"/>
    <p:sldId id="279" r:id="rId27"/>
    <p:sldId id="280" r:id="rId28"/>
    <p:sldId id="281" r:id="rId29"/>
    <p:sldId id="282" r:id="rId30"/>
    <p:sldId id="283" r:id="rId31"/>
    <p:sldId id="284" r:id="rId32"/>
    <p:sldId id="285" r:id="rId33"/>
    <p:sldId id="286" r:id="rId34"/>
    <p:sldId id="298" r:id="rId35"/>
    <p:sldId id="299" r:id="rId36"/>
    <p:sldId id="300" r:id="rId37"/>
    <p:sldId id="301" r:id="rId38"/>
    <p:sldId id="302" r:id="rId39"/>
    <p:sldId id="303" r:id="rId40"/>
    <p:sldId id="292" r:id="rId41"/>
    <p:sldId id="289" r:id="rId4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186" autoAdjust="0"/>
  </p:normalViewPr>
  <p:slideViewPr>
    <p:cSldViewPr snapToGrid="0">
      <p:cViewPr varScale="1">
        <p:scale>
          <a:sx n="103" d="100"/>
          <a:sy n="103" d="100"/>
        </p:scale>
        <p:origin x="14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6A049-DA5B-4538-B533-AE98CCF3B27C}" type="datetimeFigureOut">
              <a:rPr lang="hr-HR" smtClean="0"/>
              <a:t>27.2.2024.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919F2-2305-4DC8-BD6A-05762692F927}" type="slidenum">
              <a:rPr lang="hr-HR" smtClean="0"/>
              <a:t>‹#›</a:t>
            </a:fld>
            <a:endParaRPr lang="hr-HR"/>
          </a:p>
        </p:txBody>
      </p:sp>
    </p:spTree>
    <p:extLst>
      <p:ext uri="{BB962C8B-B14F-4D97-AF65-F5344CB8AC3E}">
        <p14:creationId xmlns:p14="http://schemas.microsoft.com/office/powerpoint/2010/main" val="46466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9BE919F2-2305-4DC8-BD6A-05762692F927}" type="slidenum">
              <a:rPr lang="hr-HR" smtClean="0"/>
              <a:t>1</a:t>
            </a:fld>
            <a:endParaRPr lang="hr-HR"/>
          </a:p>
        </p:txBody>
      </p:sp>
    </p:spTree>
    <p:extLst>
      <p:ext uri="{BB962C8B-B14F-4D97-AF65-F5344CB8AC3E}">
        <p14:creationId xmlns:p14="http://schemas.microsoft.com/office/powerpoint/2010/main" val="45017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9BE919F2-2305-4DC8-BD6A-05762692F927}" type="slidenum">
              <a:rPr lang="hr-HR" smtClean="0"/>
              <a:t>10</a:t>
            </a:fld>
            <a:endParaRPr lang="hr-HR"/>
          </a:p>
        </p:txBody>
      </p:sp>
    </p:spTree>
    <p:extLst>
      <p:ext uri="{BB962C8B-B14F-4D97-AF65-F5344CB8AC3E}">
        <p14:creationId xmlns:p14="http://schemas.microsoft.com/office/powerpoint/2010/main" val="255662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9BE919F2-2305-4DC8-BD6A-05762692F927}" type="slidenum">
              <a:rPr lang="hr-HR" smtClean="0"/>
              <a:t>16</a:t>
            </a:fld>
            <a:endParaRPr lang="hr-HR"/>
          </a:p>
        </p:txBody>
      </p:sp>
    </p:spTree>
    <p:extLst>
      <p:ext uri="{BB962C8B-B14F-4D97-AF65-F5344CB8AC3E}">
        <p14:creationId xmlns:p14="http://schemas.microsoft.com/office/powerpoint/2010/main" val="115432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9BE919F2-2305-4DC8-BD6A-05762692F927}" type="slidenum">
              <a:rPr lang="hr-HR" smtClean="0"/>
              <a:t>17</a:t>
            </a:fld>
            <a:endParaRPr lang="hr-HR"/>
          </a:p>
        </p:txBody>
      </p:sp>
    </p:spTree>
    <p:extLst>
      <p:ext uri="{BB962C8B-B14F-4D97-AF65-F5344CB8AC3E}">
        <p14:creationId xmlns:p14="http://schemas.microsoft.com/office/powerpoint/2010/main" val="12580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9BE919F2-2305-4DC8-BD6A-05762692F927}" type="slidenum">
              <a:rPr lang="hr-HR" smtClean="0"/>
              <a:t>23</a:t>
            </a:fld>
            <a:endParaRPr lang="hr-HR"/>
          </a:p>
        </p:txBody>
      </p:sp>
    </p:spTree>
    <p:extLst>
      <p:ext uri="{BB962C8B-B14F-4D97-AF65-F5344CB8AC3E}">
        <p14:creationId xmlns:p14="http://schemas.microsoft.com/office/powerpoint/2010/main" val="242154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9BE919F2-2305-4DC8-BD6A-05762692F927}" type="slidenum">
              <a:rPr lang="hr-HR" smtClean="0"/>
              <a:t>29</a:t>
            </a:fld>
            <a:endParaRPr lang="hr-HR"/>
          </a:p>
        </p:txBody>
      </p:sp>
    </p:spTree>
    <p:extLst>
      <p:ext uri="{BB962C8B-B14F-4D97-AF65-F5344CB8AC3E}">
        <p14:creationId xmlns:p14="http://schemas.microsoft.com/office/powerpoint/2010/main" val="44596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9BE919F2-2305-4DC8-BD6A-05762692F927}" type="slidenum">
              <a:rPr lang="hr-HR" smtClean="0"/>
              <a:t>40</a:t>
            </a:fld>
            <a:endParaRPr lang="hr-HR"/>
          </a:p>
        </p:txBody>
      </p:sp>
    </p:spTree>
    <p:extLst>
      <p:ext uri="{BB962C8B-B14F-4D97-AF65-F5344CB8AC3E}">
        <p14:creationId xmlns:p14="http://schemas.microsoft.com/office/powerpoint/2010/main" val="126093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FAA1A07-A33E-4951-B03E-4655577A6E56}" type="datetimeFigureOut">
              <a:rPr lang="hr-HR" smtClean="0"/>
              <a:t>27.2.2024.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34789930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A1A07-A33E-4951-B03E-4655577A6E56}" type="datetimeFigureOut">
              <a:rPr lang="hr-HR" smtClean="0"/>
              <a:t>27.2.2024.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64480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A1A07-A33E-4951-B03E-4655577A6E56}" type="datetimeFigureOut">
              <a:rPr lang="hr-HR" smtClean="0"/>
              <a:t>27.2.2024.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3714618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1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A1A07-A33E-4951-B03E-4655577A6E56}" type="datetimeFigureOut">
              <a:rPr lang="hr-HR" smtClean="0"/>
              <a:t>27.2.2024.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115586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FAA1A07-A33E-4951-B03E-4655577A6E56}" type="datetimeFigureOut">
              <a:rPr lang="hr-HR" smtClean="0"/>
              <a:t>27.2.2024.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33171882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FAA1A07-A33E-4951-B03E-4655577A6E56}" type="datetimeFigureOut">
              <a:rPr lang="hr-HR" smtClean="0"/>
              <a:t>27.2.2024.</a:t>
            </a:fld>
            <a:endParaRPr lang="hr-HR"/>
          </a:p>
        </p:txBody>
      </p:sp>
      <p:sp>
        <p:nvSpPr>
          <p:cNvPr id="9" name="Footer Placeholder 8"/>
          <p:cNvSpPr>
            <a:spLocks noGrp="1"/>
          </p:cNvSpPr>
          <p:nvPr>
            <p:ph type="ftr" sz="quarter" idx="11"/>
          </p:nvPr>
        </p:nvSpPr>
        <p:spPr/>
        <p:txBody>
          <a:bodyPr/>
          <a:lstStyle/>
          <a:p>
            <a:endParaRPr lang="hr-HR"/>
          </a:p>
        </p:txBody>
      </p:sp>
      <p:sp>
        <p:nvSpPr>
          <p:cNvPr id="10" name="Slide Number Placeholder 9"/>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405958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FAA1A07-A33E-4951-B03E-4655577A6E56}" type="datetimeFigureOut">
              <a:rPr lang="hr-HR" smtClean="0"/>
              <a:t>27.2.2024.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AF1B2C3-8671-4F99-8B50-6D3FBF2590D7}" type="slidenum">
              <a:rPr lang="hr-HR" smtClean="0"/>
              <a:t>‹#›</a:t>
            </a:fld>
            <a:endParaRPr lang="hr-H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0255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AA1A07-A33E-4951-B03E-4655577A6E56}" type="datetimeFigureOut">
              <a:rPr lang="hr-HR" smtClean="0"/>
              <a:t>27.2.2024.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418199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A1A07-A33E-4951-B03E-4655577A6E56}" type="datetimeFigureOut">
              <a:rPr lang="hr-HR" smtClean="0"/>
              <a:t>27.2.2024.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235673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CFAA1A07-A33E-4951-B03E-4655577A6E56}" type="datetimeFigureOut">
              <a:rPr lang="hr-HR" smtClean="0"/>
              <a:t>27.2.2024.</a:t>
            </a:fld>
            <a:endParaRPr lang="hr-H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hr-HR"/>
          </a:p>
        </p:txBody>
      </p:sp>
      <p:sp>
        <p:nvSpPr>
          <p:cNvPr id="11" name="Slide Number Placeholder 10"/>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12150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FAA1A07-A33E-4951-B03E-4655577A6E56}" type="datetimeFigureOut">
              <a:rPr lang="hr-HR" smtClean="0"/>
              <a:t>27.2.2024.</a:t>
            </a:fld>
            <a:endParaRPr lang="hr-H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hr-HR"/>
          </a:p>
        </p:txBody>
      </p:sp>
      <p:sp>
        <p:nvSpPr>
          <p:cNvPr id="10" name="Slide Number Placeholder 9"/>
          <p:cNvSpPr>
            <a:spLocks noGrp="1"/>
          </p:cNvSpPr>
          <p:nvPr>
            <p:ph type="sldNum" sz="quarter" idx="12"/>
          </p:nvPr>
        </p:nvSpPr>
        <p:spPr/>
        <p:txBody>
          <a:bodyPr/>
          <a:lstStyle/>
          <a:p>
            <a:fld id="{8AF1B2C3-8671-4F99-8B50-6D3FBF2590D7}" type="slidenum">
              <a:rPr lang="hr-HR" smtClean="0"/>
              <a:t>‹#›</a:t>
            </a:fld>
            <a:endParaRPr lang="hr-HR"/>
          </a:p>
        </p:txBody>
      </p:sp>
    </p:spTree>
    <p:extLst>
      <p:ext uri="{BB962C8B-B14F-4D97-AF65-F5344CB8AC3E}">
        <p14:creationId xmlns:p14="http://schemas.microsoft.com/office/powerpoint/2010/main" val="187469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FAA1A07-A33E-4951-B03E-4655577A6E56}" type="datetimeFigureOut">
              <a:rPr lang="hr-HR" smtClean="0"/>
              <a:t>27.2.2024.</a:t>
            </a:fld>
            <a:endParaRPr lang="hr-H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hr-H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F1B2C3-8671-4F99-8B50-6D3FBF2590D7}" type="slidenum">
              <a:rPr lang="hr-HR" smtClean="0"/>
              <a:t>‹#›</a:t>
            </a:fld>
            <a:endParaRPr lang="hr-HR"/>
          </a:p>
        </p:txBody>
      </p:sp>
    </p:spTree>
    <p:extLst>
      <p:ext uri="{BB962C8B-B14F-4D97-AF65-F5344CB8AC3E}">
        <p14:creationId xmlns:p14="http://schemas.microsoft.com/office/powerpoint/2010/main" val="2014785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53892"/>
      </p:ext>
    </p:extLst>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zpp.hr/Media/Default/Documents/pp/Pravilnici%20i%20sl/Pametna%20kartica%20OSTALI%20PROFILI%20OPCI_STUD_UC_SLI_GLUHOS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narodne-novine.nn.hr/clanci/sluzbeni/full/2023_12_156_2383.html" TargetMode="External"/><Relationship Id="rId3" Type="http://schemas.openxmlformats.org/officeDocument/2006/relationships/hyperlink" Target="https://www.zosi.hr/" TargetMode="External"/><Relationship Id="rId7" Type="http://schemas.openxmlformats.org/officeDocument/2006/relationships/hyperlink" Target="https://www.zakon.hr/z/3547/Zakon-o-osobnoj-asistenciji" TargetMode="External"/><Relationship Id="rId2" Type="http://schemas.openxmlformats.org/officeDocument/2006/relationships/hyperlink" Target="https://socskrb.hr/" TargetMode="External"/><Relationship Id="rId1" Type="http://schemas.openxmlformats.org/officeDocument/2006/relationships/slideLayout" Target="../slideLayouts/slideLayout2.xml"/><Relationship Id="rId6" Type="http://schemas.openxmlformats.org/officeDocument/2006/relationships/hyperlink" Target="https://savez-slijepih.hr/" TargetMode="External"/><Relationship Id="rId5" Type="http://schemas.openxmlformats.org/officeDocument/2006/relationships/hyperlink" Target="https://coovinkobek.hr/" TargetMode="External"/><Relationship Id="rId10" Type="http://schemas.openxmlformats.org/officeDocument/2006/relationships/hyperlink" Target="https://www.zakon.hr/z/493/Zakon-o-profesionalnoj-rehabilitaciji-i-zapo%C5%A1ljavanju-osoba-s-invaliditetom" TargetMode="External"/><Relationship Id="rId4" Type="http://schemas.openxmlformats.org/officeDocument/2006/relationships/hyperlink" Target="https://www.hzjz.hr/" TargetMode="External"/><Relationship Id="rId9" Type="http://schemas.openxmlformats.org/officeDocument/2006/relationships/hyperlink" Target="https://www.zakon.hr/z/222/Zakon-o-socijalnoj-skrb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9.jpeg"/><Relationship Id="rId18" Type="http://schemas.openxmlformats.org/officeDocument/2006/relationships/image" Target="../media/image42.jpeg"/><Relationship Id="rId3" Type="http://schemas.openxmlformats.org/officeDocument/2006/relationships/hyperlink" Target="http://www.savez-slijepih.hr/hr/proizvod/govorni-termometar-62/" TargetMode="External"/><Relationship Id="rId7" Type="http://schemas.openxmlformats.org/officeDocument/2006/relationships/hyperlink" Target="http://www.savez-slijepih.hr/hr/proizvod/brajev-tajmer-68/" TargetMode="External"/><Relationship Id="rId12" Type="http://schemas.openxmlformats.org/officeDocument/2006/relationships/hyperlink" Target="http://www.savez-slijepih.hr/hr/proizvod/indikator-tekucine-69/" TargetMode="External"/><Relationship Id="rId17" Type="http://schemas.openxmlformats.org/officeDocument/2006/relationships/hyperlink" Target="http://www.savez-slijepih.hr/hr/proizvod/zdjelice-mjerenje-66/" TargetMode="External"/><Relationship Id="rId2" Type="http://schemas.openxmlformats.org/officeDocument/2006/relationships/image" Target="../media/image33.jpeg"/><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hyperlink" Target="http://www.savez-slijepih.hr/hr/proizvod/govorni-metar-63/" TargetMode="External"/><Relationship Id="rId15" Type="http://schemas.openxmlformats.org/officeDocument/2006/relationships/hyperlink" Target="http://www.savez-slijepih.hr/hr/proizvod/zlice-mjerenje-67/" TargetMode="External"/><Relationship Id="rId10" Type="http://schemas.openxmlformats.org/officeDocument/2006/relationships/image" Target="../media/image37.jpeg"/><Relationship Id="rId4" Type="http://schemas.openxmlformats.org/officeDocument/2006/relationships/image" Target="../media/image34.jpeg"/><Relationship Id="rId9" Type="http://schemas.openxmlformats.org/officeDocument/2006/relationships/hyperlink" Target="http://www.savez-slijepih.hr/hr/proizvod/govorni-tajmer-124/" TargetMode="External"/><Relationship Id="rId14" Type="http://schemas.openxmlformats.org/officeDocument/2006/relationships/image" Target="../media/image40.jpeg"/></Relationships>
</file>

<file path=ppt/slides/_rels/slide35.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0.jpeg"/><Relationship Id="rId3" Type="http://schemas.openxmlformats.org/officeDocument/2006/relationships/image" Target="../media/image44.jpeg"/><Relationship Id="rId7" Type="http://schemas.openxmlformats.org/officeDocument/2006/relationships/hyperlink" Target="http://www.savez-slijepih.hr/hr/proizvod/naljepnice-oznacavanje-53/" TargetMode="External"/><Relationship Id="rId12" Type="http://schemas.openxmlformats.org/officeDocument/2006/relationships/hyperlink" Target="http://www.savez-slijepih.hr/hr/proizvod/sablona-potpis-49/"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49.jpeg"/><Relationship Id="rId5" Type="http://schemas.openxmlformats.org/officeDocument/2006/relationships/hyperlink" Target="http://www.savez-slijepih.hr/fw3k/util_scripts/get_slika_varijacija.php?slika_id=76&amp;var_suff=600x600" TargetMode="External"/><Relationship Id="rId10" Type="http://schemas.openxmlformats.org/officeDocument/2006/relationships/image" Target="../media/image48.jpeg"/><Relationship Id="rId4" Type="http://schemas.openxmlformats.org/officeDocument/2006/relationships/image" Target="../media/image45.jpeg"/><Relationship Id="rId9" Type="http://schemas.openxmlformats.org/officeDocument/2006/relationships/hyperlink" Target="http://www.savez-slijepih.hr/hr/proizvod/obiljezivac-odjecu-54/"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savez-slijepih.hr/hr/proizvod/student-professional-29/" TargetMode="External"/><Relationship Id="rId13" Type="http://schemas.openxmlformats.org/officeDocument/2006/relationships/image" Target="../media/image59.jpeg"/><Relationship Id="rId3" Type="http://schemas.openxmlformats.org/officeDocument/2006/relationships/image" Target="../media/image52.jpeg"/><Relationship Id="rId7" Type="http://schemas.openxmlformats.org/officeDocument/2006/relationships/image" Target="../media/image55.jpeg"/><Relationship Id="rId12" Type="http://schemas.openxmlformats.org/officeDocument/2006/relationships/image" Target="../media/image58.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hyperlink" Target="http://www.savez-slijepih.hr/hr/proizvod/p-350-35/" TargetMode="External"/><Relationship Id="rId11" Type="http://schemas.openxmlformats.org/officeDocument/2006/relationships/image" Target="../media/image57.jpeg"/><Relationship Id="rId5" Type="http://schemas.openxmlformats.org/officeDocument/2006/relationships/image" Target="../media/image54.jpeg"/><Relationship Id="rId10" Type="http://schemas.openxmlformats.org/officeDocument/2006/relationships/hyperlink" Target="http://www.savez-slijepih.hr/hr/proizvod/zip-32/" TargetMode="External"/><Relationship Id="rId4" Type="http://schemas.openxmlformats.org/officeDocument/2006/relationships/image" Target="../media/image53.jpeg"/><Relationship Id="rId9" Type="http://schemas.openxmlformats.org/officeDocument/2006/relationships/image" Target="../media/image56.jpeg"/></Relationships>
</file>

<file path=ppt/slides/_rels/slide37.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6.jpeg"/><Relationship Id="rId3" Type="http://schemas.openxmlformats.org/officeDocument/2006/relationships/image" Target="../media/image60.jpeg"/><Relationship Id="rId7" Type="http://schemas.openxmlformats.org/officeDocument/2006/relationships/image" Target="../media/image62.jpeg"/><Relationship Id="rId12" Type="http://schemas.openxmlformats.org/officeDocument/2006/relationships/image" Target="../media/image65.jpeg"/><Relationship Id="rId2" Type="http://schemas.openxmlformats.org/officeDocument/2006/relationships/hyperlink" Target="http://www.savez-slijepih.hr/hr/proizvod/nogometna-lopta-84/" TargetMode="External"/><Relationship Id="rId1" Type="http://schemas.openxmlformats.org/officeDocument/2006/relationships/slideLayout" Target="../slideLayouts/slideLayout2.xml"/><Relationship Id="rId6" Type="http://schemas.openxmlformats.org/officeDocument/2006/relationships/hyperlink" Target="http://www.savez-slijepih.hr/hr/proizvod/gimnasticka-lopta-mala-85/" TargetMode="External"/><Relationship Id="rId11" Type="http://schemas.openxmlformats.org/officeDocument/2006/relationships/hyperlink" Target="http://www.savez-slijepih.hr/hr/proizvod/goalball-lopta-87/" TargetMode="External"/><Relationship Id="rId5" Type="http://schemas.openxmlformats.org/officeDocument/2006/relationships/image" Target="../media/image61.jpeg"/><Relationship Id="rId15" Type="http://schemas.openxmlformats.org/officeDocument/2006/relationships/image" Target="../media/image67.jpeg"/><Relationship Id="rId10" Type="http://schemas.openxmlformats.org/officeDocument/2006/relationships/image" Target="../media/image64.jpeg"/><Relationship Id="rId4" Type="http://schemas.openxmlformats.org/officeDocument/2006/relationships/hyperlink" Target="http://www.savez-slijepih.hr/hr/proizvod/kosarkaska-lopta-88/" TargetMode="External"/><Relationship Id="rId9" Type="http://schemas.openxmlformats.org/officeDocument/2006/relationships/hyperlink" Target="http://www.savez-slijepih.hr/hr/proizvod/naocale-goalball-123/" TargetMode="External"/><Relationship Id="rId14" Type="http://schemas.openxmlformats.org/officeDocument/2006/relationships/hyperlink" Target="http://www.savez-slijepih.hr/hr/proizvod/govorni-pedometar-122/"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hyperlink" Target="http://www.savez-slijepih.hr/fw3k/util_scripts/get_slika_varijacija.php?slika_id=315&amp;var_suff=600x600" TargetMode="Externa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hyperlink" Target="tel:+385%201%204812%20503" TargetMode="External"/><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hyperlink" Target="mailto:vinka.cvetko@savez-slijepih.hr" TargetMode="External"/><Relationship Id="rId5" Type="http://schemas.openxmlformats.org/officeDocument/2006/relationships/hyperlink" Target="tel:+385%201%204812%20505" TargetMode="External"/><Relationship Id="rId4" Type="http://schemas.openxmlformats.org/officeDocument/2006/relationships/hyperlink" Target="mailto:diana.vrabac@savez-slijepih.h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ocskrb.hr/obrasc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ocskrb.hr/obrasc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3350"/>
            <a:ext cx="12192000" cy="6991350"/>
          </a:xfrm>
          <a:prstGeom prst="rect">
            <a:avLst/>
          </a:prstGeom>
          <a:ln>
            <a:noFill/>
          </a:ln>
          <a:effectLst>
            <a:outerShdw blurRad="292100" dist="139700" dir="2700000" algn="tl" rotWithShape="0">
              <a:srgbClr val="333333">
                <a:alpha val="65000"/>
              </a:srgbClr>
            </a:outerShdw>
          </a:effectLst>
        </p:spPr>
      </p:pic>
      <p:sp>
        <p:nvSpPr>
          <p:cNvPr id="9" name="Freeform: Shape 8">
            <a:extLst>
              <a:ext uri="{FF2B5EF4-FFF2-40B4-BE49-F238E27FC236}">
                <a16:creationId xmlns:a16="http://schemas.microsoft.com/office/drawing/2014/main" id="{4A173B6B-CACA-3156-3A09-1062B380FA9A}"/>
              </a:ext>
            </a:extLst>
          </p:cNvPr>
          <p:cNvSpPr>
            <a:spLocks/>
          </p:cNvSpPr>
          <p:nvPr/>
        </p:nvSpPr>
        <p:spPr bwMode="auto">
          <a:xfrm>
            <a:off x="0" y="0"/>
            <a:ext cx="5171016" cy="6858000"/>
          </a:xfrm>
          <a:custGeom>
            <a:avLst/>
            <a:gdLst>
              <a:gd name="connsiteX0" fmla="*/ 0 w 3878048"/>
              <a:gd name="connsiteY0" fmla="*/ 0 h 4484817"/>
              <a:gd name="connsiteX1" fmla="*/ 3878048 w 3878048"/>
              <a:gd name="connsiteY1" fmla="*/ 2242409 h 4484817"/>
              <a:gd name="connsiteX2" fmla="*/ 0 w 3878048"/>
              <a:gd name="connsiteY2" fmla="*/ 4484817 h 4484817"/>
            </a:gdLst>
            <a:ahLst/>
            <a:cxnLst>
              <a:cxn ang="0">
                <a:pos x="connsiteX0" y="connsiteY0"/>
              </a:cxn>
              <a:cxn ang="0">
                <a:pos x="connsiteX1" y="connsiteY1"/>
              </a:cxn>
              <a:cxn ang="0">
                <a:pos x="connsiteX2" y="connsiteY2"/>
              </a:cxn>
            </a:cxnLst>
            <a:rect l="l" t="t" r="r" b="b"/>
            <a:pathLst>
              <a:path w="3878048" h="4484817">
                <a:moveTo>
                  <a:pt x="0" y="0"/>
                </a:moveTo>
                <a:lnTo>
                  <a:pt x="3878048" y="2242409"/>
                </a:lnTo>
                <a:lnTo>
                  <a:pt x="0" y="4484817"/>
                </a:lnTo>
                <a:close/>
              </a:path>
            </a:pathLst>
          </a:custGeom>
          <a:gradFill>
            <a:gsLst>
              <a:gs pos="0">
                <a:srgbClr val="0070C0"/>
              </a:gs>
              <a:gs pos="100000">
                <a:schemeClr val="accent3">
                  <a:alpha val="80000"/>
                </a:schemeClr>
              </a:gs>
            </a:gsLst>
            <a:lin ang="18900000" scaled="1"/>
          </a:gradFill>
          <a:ln>
            <a:noFill/>
          </a:ln>
          <a:effectLst/>
        </p:spPr>
        <p:txBody>
          <a:bodyPr/>
          <a:lstStyle/>
          <a:p>
            <a:pPr>
              <a:defRPr/>
            </a:pPr>
            <a:endParaRPr lang="id-ID" sz="2400" dirty="0">
              <a:latin typeface="Lato Light" panose="020F0502020204030203" pitchFamily="34" charset="0"/>
            </a:endParaRPr>
          </a:p>
        </p:txBody>
      </p:sp>
      <p:sp>
        <p:nvSpPr>
          <p:cNvPr id="10" name="TextBox 9">
            <a:extLst>
              <a:ext uri="{FF2B5EF4-FFF2-40B4-BE49-F238E27FC236}">
                <a16:creationId xmlns:a16="http://schemas.microsoft.com/office/drawing/2014/main" id="{8D639D68-3CC6-CCAB-0F4D-B34C307D32F5}"/>
              </a:ext>
            </a:extLst>
          </p:cNvPr>
          <p:cNvSpPr txBox="1">
            <a:spLocks noChangeArrowheads="1"/>
          </p:cNvSpPr>
          <p:nvPr/>
        </p:nvSpPr>
        <p:spPr bwMode="auto">
          <a:xfrm>
            <a:off x="323557" y="2672681"/>
            <a:ext cx="4128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hr-HR" altLang="en-US" sz="2400" dirty="0">
                <a:solidFill>
                  <a:schemeClr val="bg1">
                    <a:lumMod val="95000"/>
                  </a:schemeClr>
                </a:solidFill>
                <a:effectLst>
                  <a:outerShdw blurRad="38100" dist="38100" dir="2700000" algn="tl">
                    <a:srgbClr val="000000">
                      <a:alpha val="43137"/>
                    </a:srgbClr>
                  </a:outerShdw>
                </a:effectLst>
                <a:latin typeface="Raleway ExtraBold" panose="020B0903030101060003" pitchFamily="34" charset="0"/>
              </a:rPr>
              <a:t>PRAVA I MOGUĆNOSTI</a:t>
            </a:r>
          </a:p>
          <a:p>
            <a:pPr algn="ctr" eaLnBrk="1" hangingPunct="1"/>
            <a:r>
              <a:rPr lang="hr-HR" altLang="en-US" sz="2400" dirty="0">
                <a:solidFill>
                  <a:schemeClr val="bg1">
                    <a:lumMod val="95000"/>
                  </a:schemeClr>
                </a:solidFill>
                <a:effectLst>
                  <a:outerShdw blurRad="38100" dist="38100" dir="2700000" algn="tl">
                    <a:srgbClr val="000000">
                      <a:alpha val="43137"/>
                    </a:srgbClr>
                  </a:outerShdw>
                </a:effectLst>
                <a:latin typeface="Raleway ExtraBold" panose="020B0903030101060003" pitchFamily="34" charset="0"/>
              </a:rPr>
              <a:t>osoba s oštećenjem vida  </a:t>
            </a:r>
            <a:endParaRPr lang="id-ID" altLang="en-US" sz="2400" dirty="0">
              <a:solidFill>
                <a:schemeClr val="bg1">
                  <a:lumMod val="95000"/>
                </a:schemeClr>
              </a:solidFill>
              <a:effectLst>
                <a:outerShdw blurRad="38100" dist="38100" dir="2700000" algn="tl">
                  <a:srgbClr val="000000">
                    <a:alpha val="43137"/>
                  </a:srgbClr>
                </a:outerShdw>
              </a:effectLst>
              <a:latin typeface="Raleway ExtraBold" panose="020B0903030101060003" pitchFamily="34" charset="0"/>
            </a:endParaRPr>
          </a:p>
        </p:txBody>
      </p:sp>
      <p:sp>
        <p:nvSpPr>
          <p:cNvPr id="5" name="TextBox 9">
            <a:extLst>
              <a:ext uri="{FF2B5EF4-FFF2-40B4-BE49-F238E27FC236}">
                <a16:creationId xmlns:a16="http://schemas.microsoft.com/office/drawing/2014/main" id="{8D639D68-3CC6-CCAB-0F4D-B34C307D32F5}"/>
              </a:ext>
            </a:extLst>
          </p:cNvPr>
          <p:cNvSpPr txBox="1">
            <a:spLocks noChangeArrowheads="1"/>
          </p:cNvSpPr>
          <p:nvPr/>
        </p:nvSpPr>
        <p:spPr bwMode="auto">
          <a:xfrm>
            <a:off x="4217243" y="6157296"/>
            <a:ext cx="41288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hr-HR" altLang="en-US" sz="2000" dirty="0">
                <a:solidFill>
                  <a:srgbClr val="7030A0"/>
                </a:solidFill>
                <a:latin typeface="Raleway ExtraBold" panose="020B0903030101060003" pitchFamily="34" charset="0"/>
              </a:rPr>
              <a:t>Zagreb, 22.2.2024.</a:t>
            </a:r>
          </a:p>
        </p:txBody>
      </p:sp>
      <p:sp>
        <p:nvSpPr>
          <p:cNvPr id="6" name="TextBox 9">
            <a:extLst>
              <a:ext uri="{FF2B5EF4-FFF2-40B4-BE49-F238E27FC236}">
                <a16:creationId xmlns:a16="http://schemas.microsoft.com/office/drawing/2014/main" id="{8D639D68-3CC6-CCAB-0F4D-B34C307D32F5}"/>
              </a:ext>
            </a:extLst>
          </p:cNvPr>
          <p:cNvSpPr txBox="1">
            <a:spLocks noChangeArrowheads="1"/>
          </p:cNvSpPr>
          <p:nvPr/>
        </p:nvSpPr>
        <p:spPr bwMode="auto">
          <a:xfrm>
            <a:off x="521100" y="3637028"/>
            <a:ext cx="41288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hr-HR" altLang="en-US" sz="2000" dirty="0">
                <a:solidFill>
                  <a:schemeClr val="bg1">
                    <a:lumMod val="95000"/>
                  </a:schemeClr>
                </a:solidFill>
                <a:latin typeface="Raleway ExtraBold" panose="020B0903030101060003" pitchFamily="34" charset="0"/>
              </a:rPr>
              <a:t>Mateja </a:t>
            </a:r>
            <a:r>
              <a:rPr lang="hr-HR" altLang="en-US" sz="2000" dirty="0" err="1">
                <a:solidFill>
                  <a:schemeClr val="bg1">
                    <a:lumMod val="95000"/>
                  </a:schemeClr>
                </a:solidFill>
                <a:latin typeface="Raleway ExtraBold" panose="020B0903030101060003" pitchFamily="34" charset="0"/>
              </a:rPr>
              <a:t>Rajnović</a:t>
            </a:r>
            <a:r>
              <a:rPr lang="hr-HR" altLang="en-US" sz="2000" dirty="0">
                <a:solidFill>
                  <a:schemeClr val="bg1">
                    <a:lumMod val="95000"/>
                  </a:schemeClr>
                </a:solidFill>
                <a:latin typeface="Raleway ExtraBold" panose="020B0903030101060003" pitchFamily="34" charset="0"/>
              </a:rPr>
              <a:t>, </a:t>
            </a:r>
            <a:r>
              <a:rPr lang="hr-HR" altLang="en-US" sz="2000" dirty="0" err="1">
                <a:solidFill>
                  <a:schemeClr val="bg1">
                    <a:lumMod val="95000"/>
                  </a:schemeClr>
                </a:solidFill>
                <a:latin typeface="Raleway ExtraBold" panose="020B0903030101060003" pitchFamily="34" charset="0"/>
              </a:rPr>
              <a:t>mag.soc.rada</a:t>
            </a:r>
            <a:endParaRPr lang="id-ID" altLang="en-US" sz="2000" dirty="0">
              <a:solidFill>
                <a:schemeClr val="bg1">
                  <a:lumMod val="95000"/>
                </a:schemeClr>
              </a:solidFill>
              <a:latin typeface="Raleway ExtraBold" panose="020B0903030101060003" pitchFamily="34" charset="0"/>
            </a:endParaRPr>
          </a:p>
        </p:txBody>
      </p:sp>
    </p:spTree>
    <p:extLst>
      <p:ext uri="{BB962C8B-B14F-4D97-AF65-F5344CB8AC3E}">
        <p14:creationId xmlns:p14="http://schemas.microsoft.com/office/powerpoint/2010/main" val="279325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nodeType="withEffect">
                                  <p:stCondLst>
                                    <p:cond delay="1750"/>
                                  </p:stCondLst>
                                  <p:childTnLst>
                                    <p:animScale>
                                      <p:cBhvr>
                                        <p:cTn id="10" dur="1500" fill="hold"/>
                                        <p:tgtEl>
                                          <p:spTgt spid="9"/>
                                        </p:tgtEl>
                                      </p:cBhvr>
                                      <p:by x="130000" y="130000"/>
                                    </p:animScale>
                                  </p:childTnLst>
                                </p:cTn>
                              </p:par>
                              <p:par>
                                <p:cTn id="11" presetID="53" presetClass="entr" presetSubtype="16" fill="hold" nodeType="withEffect">
                                  <p:stCondLst>
                                    <p:cond delay="2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par>
                                <p:cTn id="16" presetID="53" presetClass="entr" presetSubtype="16" fill="hold" nodeType="with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par>
                                <p:cTn id="21" presetID="53" presetClass="entr" presetSubtype="16" fill="hold" nodeType="withEffect">
                                  <p:stCondLst>
                                    <p:cond delay="2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07492"/>
            <a:ext cx="8379714" cy="8069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r>
              <a:rPr lang="hr-HR" cap="none" dirty="0"/>
              <a:t>Psihosocijalna rehabilitacija osoba s oštećenjem vida </a:t>
            </a:r>
          </a:p>
        </p:txBody>
      </p:sp>
      <p:sp>
        <p:nvSpPr>
          <p:cNvPr id="3" name="Content Placeholder 2"/>
          <p:cNvSpPr>
            <a:spLocks noGrp="1"/>
          </p:cNvSpPr>
          <p:nvPr>
            <p:ph idx="1"/>
          </p:nvPr>
        </p:nvSpPr>
        <p:spPr>
          <a:xfrm>
            <a:off x="495300" y="1733550"/>
            <a:ext cx="10763250" cy="4476750"/>
          </a:xfrm>
        </p:spPr>
        <p:txBody>
          <a:bodyPr>
            <a:normAutofit/>
          </a:bodyPr>
          <a:lstStyle/>
          <a:p>
            <a:r>
              <a:rPr lang="hr-HR" dirty="0"/>
              <a:t>Centar za odgoj i obrazovanje „Vinko Bek"  - Odjel za psihosocijalnu rehabilitaciju odraslih slijepih osoba</a:t>
            </a:r>
          </a:p>
          <a:p>
            <a:r>
              <a:rPr lang="hr-HR" dirty="0"/>
              <a:t>Individualni pristup uz procjenu korisnikovih izgovorenih potreba i interesa te preostalih sposobnosti.</a:t>
            </a:r>
          </a:p>
          <a:p>
            <a:r>
              <a:rPr lang="hr-HR" dirty="0"/>
              <a:t>Način uključivanja u program</a:t>
            </a:r>
          </a:p>
          <a:p>
            <a:pPr lvl="2"/>
            <a:r>
              <a:rPr lang="hr-HR" dirty="0"/>
              <a:t>Zahtjev Područnom uredu Hrvatskog zavoda za socijalni rad prema mjestu prebivališta </a:t>
            </a:r>
          </a:p>
          <a:p>
            <a:pPr lvl="2"/>
            <a:r>
              <a:rPr lang="hr-HR" dirty="0"/>
              <a:t>Procjena u COO Vinko Bek </a:t>
            </a:r>
          </a:p>
          <a:p>
            <a:pPr lvl="2"/>
            <a:r>
              <a:rPr lang="hr-HR" dirty="0"/>
              <a:t>Rješenje o vrsti i opsegu psihosocijalne rehabilitacije; po potrebi: Rješenje o smještaju </a:t>
            </a:r>
          </a:p>
          <a:p>
            <a:pPr marL="457200" lvl="2" indent="0">
              <a:buNone/>
            </a:pPr>
            <a:endParaRPr lang="hr-HR" dirty="0"/>
          </a:p>
          <a:p>
            <a:pPr marL="0" indent="0">
              <a:buNone/>
            </a:pPr>
            <a:r>
              <a:rPr lang="hr-HR" dirty="0"/>
              <a:t>KONTAKT:</a:t>
            </a:r>
          </a:p>
          <a:p>
            <a:pPr marL="0" indent="0">
              <a:buNone/>
            </a:pPr>
            <a:r>
              <a:rPr lang="hr-HR" sz="1600" i="1" dirty="0"/>
              <a:t>Centar za odgoj i obrazovanje „Vinko Bek„</a:t>
            </a:r>
          </a:p>
          <a:p>
            <a:pPr marL="0" indent="0">
              <a:buNone/>
            </a:pPr>
            <a:r>
              <a:rPr lang="hr-HR" sz="1600" i="1" dirty="0" err="1"/>
              <a:t>Kušlanova</a:t>
            </a:r>
            <a:r>
              <a:rPr lang="hr-HR" sz="1600" i="1" dirty="0"/>
              <a:t> 59a/III, Zagreb</a:t>
            </a:r>
          </a:p>
          <a:p>
            <a:pPr marL="0" indent="0">
              <a:buNone/>
            </a:pPr>
            <a:r>
              <a:rPr lang="hr-HR" sz="1600" i="1" dirty="0"/>
              <a:t> tel. 01/2382 230 (voditeljica Odjela za psihosocijalnu rehabilitaciju odraslih osoba je Emina Šišić Anđelić).</a:t>
            </a:r>
          </a:p>
          <a:p>
            <a:endParaRPr lang="hr-HR" dirty="0"/>
          </a:p>
        </p:txBody>
      </p:sp>
    </p:spTree>
    <p:extLst>
      <p:ext uri="{BB962C8B-B14F-4D97-AF65-F5344CB8AC3E}">
        <p14:creationId xmlns:p14="http://schemas.microsoft.com/office/powerpoint/2010/main" val="131156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82304"/>
            <a:ext cx="7729728" cy="1184546"/>
          </a:xfrm>
        </p:spPr>
        <p:txBody>
          <a:bodyPr/>
          <a:lstStyle/>
          <a:p>
            <a:r>
              <a:rPr lang="hr-HR" dirty="0"/>
              <a:t>PRAVA U DRUGIM SUSTAVIMA</a:t>
            </a:r>
          </a:p>
        </p:txBody>
      </p:sp>
      <p:sp>
        <p:nvSpPr>
          <p:cNvPr id="3" name="Content Placeholder 2"/>
          <p:cNvSpPr>
            <a:spLocks noGrp="1"/>
          </p:cNvSpPr>
          <p:nvPr>
            <p:ph idx="1"/>
          </p:nvPr>
        </p:nvSpPr>
        <p:spPr>
          <a:xfrm>
            <a:off x="859809" y="1897040"/>
            <a:ext cx="9484341" cy="4675210"/>
          </a:xfrm>
        </p:spPr>
        <p:txBody>
          <a:bodyPr numCol="2">
            <a:normAutofit fontScale="85000" lnSpcReduction="20000"/>
          </a:bodyPr>
          <a:lstStyle/>
          <a:p>
            <a:pPr marL="0" indent="0" algn="ctr">
              <a:buNone/>
            </a:pPr>
            <a:r>
              <a:rPr lang="hr-HR" sz="1900" b="1" dirty="0"/>
              <a:t>Obrazovanje</a:t>
            </a:r>
          </a:p>
          <a:p>
            <a:pPr marL="0" indent="0">
              <a:buNone/>
            </a:pPr>
            <a:endParaRPr lang="hr-HR" dirty="0"/>
          </a:p>
          <a:p>
            <a:r>
              <a:rPr lang="hr-HR" dirty="0"/>
              <a:t>Rana intervencija</a:t>
            </a:r>
          </a:p>
          <a:p>
            <a:r>
              <a:rPr lang="hr-HR" dirty="0"/>
              <a:t>Integracija</a:t>
            </a:r>
          </a:p>
          <a:p>
            <a:r>
              <a:rPr lang="hr-HR" dirty="0"/>
              <a:t>Prijevoz i smještaj </a:t>
            </a:r>
          </a:p>
          <a:p>
            <a:r>
              <a:rPr lang="hr-HR" dirty="0"/>
              <a:t>Prednost pri upisu na fakultet </a:t>
            </a:r>
          </a:p>
          <a:p>
            <a:r>
              <a:rPr lang="hr-HR" dirty="0"/>
              <a:t>Individualizirani pristup polaganju ispita</a:t>
            </a:r>
          </a:p>
          <a:p>
            <a:r>
              <a:rPr lang="hr-HR" dirty="0"/>
              <a:t>Pravo na subvenciju troškova studija</a:t>
            </a:r>
          </a:p>
          <a:p>
            <a:r>
              <a:rPr lang="hr-HR" dirty="0"/>
              <a:t>Pravo na subvenciju troškova stanovanja</a:t>
            </a:r>
          </a:p>
          <a:p>
            <a:r>
              <a:rPr lang="hr-HR" dirty="0"/>
              <a:t>Izravan smještaj u studentskom domu </a:t>
            </a:r>
          </a:p>
          <a:p>
            <a:r>
              <a:rPr lang="hr-HR" dirty="0"/>
              <a:t>Stipendije</a:t>
            </a:r>
          </a:p>
          <a:p>
            <a:pPr marL="0" indent="0">
              <a:buNone/>
            </a:pPr>
            <a:endParaRPr lang="hr-HR" dirty="0"/>
          </a:p>
          <a:p>
            <a:pPr marL="0" indent="0">
              <a:buNone/>
            </a:pPr>
            <a:endParaRPr lang="hr-HR" dirty="0"/>
          </a:p>
          <a:p>
            <a:pPr marL="0" indent="0">
              <a:buNone/>
            </a:pPr>
            <a:endParaRPr lang="hr-HR" dirty="0"/>
          </a:p>
          <a:p>
            <a:endParaRPr lang="hr-HR" dirty="0"/>
          </a:p>
          <a:p>
            <a:pPr marL="0" lvl="0" indent="0" algn="ctr">
              <a:buNone/>
            </a:pPr>
            <a:r>
              <a:rPr lang="hr-HR" b="1" dirty="0"/>
              <a:t>Rad i zapošljavanje </a:t>
            </a:r>
          </a:p>
          <a:p>
            <a:pPr marL="0" lvl="0" indent="0">
              <a:buNone/>
            </a:pPr>
            <a:endParaRPr lang="hr-HR" dirty="0"/>
          </a:p>
          <a:p>
            <a:r>
              <a:rPr lang="hr-HR" dirty="0"/>
              <a:t>Pravo na profesionalnu rehabilitaciju</a:t>
            </a:r>
          </a:p>
          <a:p>
            <a:pPr lvl="0"/>
            <a:r>
              <a:rPr lang="hr-HR" dirty="0"/>
              <a:t>Pravo na mirovinski staž s povećanim trajanjem  </a:t>
            </a:r>
          </a:p>
          <a:p>
            <a:pPr lvl="0"/>
            <a:r>
              <a:rPr lang="hr-HR" dirty="0"/>
              <a:t>Pravo na povećani osobni odbitak</a:t>
            </a:r>
          </a:p>
          <a:p>
            <a:pPr lvl="0"/>
            <a:r>
              <a:rPr lang="hr-HR" dirty="0"/>
              <a:t>Pravo na 30 dana godišnjeg odmora</a:t>
            </a:r>
          </a:p>
          <a:p>
            <a:pPr lvl="0"/>
            <a:r>
              <a:rPr lang="hr-HR" dirty="0"/>
              <a:t>Pravo na rad u skraćenom radnom vremenu radi pojačane brige i njege djeteta </a:t>
            </a:r>
          </a:p>
          <a:p>
            <a:r>
              <a:rPr lang="hr-HR" dirty="0"/>
              <a:t>Pravo na uvećani dječji doplatak</a:t>
            </a:r>
          </a:p>
          <a:p>
            <a:r>
              <a:rPr lang="hr-HR" dirty="0"/>
              <a:t>Povlastice pri zapošljavanju</a:t>
            </a:r>
          </a:p>
          <a:p>
            <a:endParaRPr lang="hr-HR" dirty="0"/>
          </a:p>
          <a:p>
            <a:pPr lvl="0"/>
            <a:endParaRPr lang="hr-HR" dirty="0"/>
          </a:p>
          <a:p>
            <a:pPr marL="0" lvl="0" indent="0">
              <a:buNone/>
            </a:pPr>
            <a:endParaRPr lang="hr-HR" dirty="0"/>
          </a:p>
          <a:p>
            <a:pPr lvl="0"/>
            <a:endParaRPr lang="hr-HR" dirty="0"/>
          </a:p>
          <a:p>
            <a:endParaRPr lang="hr-HR" i="1" dirty="0"/>
          </a:p>
          <a:p>
            <a:endParaRPr lang="hr-HR" dirty="0"/>
          </a:p>
        </p:txBody>
      </p:sp>
    </p:spTree>
    <p:extLst>
      <p:ext uri="{BB962C8B-B14F-4D97-AF65-F5344CB8AC3E}">
        <p14:creationId xmlns:p14="http://schemas.microsoft.com/office/powerpoint/2010/main" val="394645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362" y="552451"/>
            <a:ext cx="11316837" cy="5524500"/>
          </a:xfrm>
        </p:spPr>
        <p:txBody>
          <a:bodyPr numCol="2">
            <a:normAutofit/>
          </a:bodyPr>
          <a:lstStyle/>
          <a:p>
            <a:pPr marL="0" indent="0">
              <a:buNone/>
            </a:pPr>
            <a:endParaRPr lang="hr-HR" dirty="0"/>
          </a:p>
          <a:p>
            <a:pPr marL="0" indent="0" algn="ctr">
              <a:buNone/>
            </a:pPr>
            <a:r>
              <a:rPr lang="hr-HR" sz="1900" b="1" dirty="0"/>
              <a:t>Zdravstvo</a:t>
            </a:r>
          </a:p>
          <a:p>
            <a:pPr marL="0" indent="0">
              <a:buNone/>
            </a:pPr>
            <a:endParaRPr lang="hr-HR" dirty="0"/>
          </a:p>
          <a:p>
            <a:r>
              <a:rPr lang="hr-HR" dirty="0"/>
              <a:t>Pravo na oslobađanje od plaćanja dijela zdravstvene zaštite</a:t>
            </a:r>
          </a:p>
          <a:p>
            <a:pPr lvl="0"/>
            <a:r>
              <a:rPr lang="hr-HR" dirty="0"/>
              <a:t>Pravo na </a:t>
            </a:r>
            <a:r>
              <a:rPr lang="hr-HR" dirty="0" err="1"/>
              <a:t>tiflotehnička</a:t>
            </a:r>
            <a:r>
              <a:rPr lang="hr-HR" dirty="0"/>
              <a:t> pomagala </a:t>
            </a:r>
          </a:p>
          <a:p>
            <a:pPr marL="0" indent="0" algn="ctr">
              <a:buNone/>
            </a:pPr>
            <a:endParaRPr lang="hr-HR" dirty="0"/>
          </a:p>
          <a:p>
            <a:pPr marL="0" indent="0" algn="ctr">
              <a:buNone/>
            </a:pPr>
            <a:endParaRPr lang="hr-HR" b="1" dirty="0"/>
          </a:p>
          <a:p>
            <a:pPr marL="0" indent="0" algn="ctr">
              <a:buNone/>
            </a:pPr>
            <a:endParaRPr lang="hr-HR" b="1" dirty="0"/>
          </a:p>
          <a:p>
            <a:pPr marL="0" indent="0" algn="ctr">
              <a:buNone/>
            </a:pPr>
            <a:endParaRPr lang="hr-HR" b="1" dirty="0"/>
          </a:p>
          <a:p>
            <a:pPr marL="0" indent="0" algn="ctr">
              <a:buNone/>
            </a:pPr>
            <a:endParaRPr lang="hr-HR" b="1" dirty="0"/>
          </a:p>
          <a:p>
            <a:pPr marL="0" indent="0" algn="ctr">
              <a:buNone/>
            </a:pPr>
            <a:endParaRPr lang="hr-HR" b="1" dirty="0"/>
          </a:p>
          <a:p>
            <a:pPr marL="0" indent="0" algn="ctr">
              <a:buNone/>
            </a:pPr>
            <a:endParaRPr lang="hr-HR" b="1" dirty="0"/>
          </a:p>
          <a:p>
            <a:pPr marL="0" indent="0" algn="ctr">
              <a:buNone/>
            </a:pPr>
            <a:endParaRPr lang="hr-HR" b="1" dirty="0"/>
          </a:p>
          <a:p>
            <a:pPr marL="0" indent="0" algn="ctr">
              <a:buNone/>
            </a:pPr>
            <a:endParaRPr lang="hr-HR" b="1" dirty="0"/>
          </a:p>
          <a:p>
            <a:pPr marL="0" indent="0" algn="ctr">
              <a:buNone/>
            </a:pPr>
            <a:r>
              <a:rPr lang="hr-HR" b="1" dirty="0"/>
              <a:t>Ostalo</a:t>
            </a:r>
          </a:p>
          <a:p>
            <a:pPr marL="0" indent="0">
              <a:buNone/>
            </a:pPr>
            <a:endParaRPr lang="hr-HR" dirty="0"/>
          </a:p>
          <a:p>
            <a:r>
              <a:rPr lang="hr-HR" dirty="0"/>
              <a:t>Pravo  na oslobađanje od plaćanja boravišne pristojbe</a:t>
            </a:r>
          </a:p>
          <a:p>
            <a:r>
              <a:rPr lang="hr-HR" dirty="0"/>
              <a:t>Oslobađanje od plaćanja radio i televizijske pretplate</a:t>
            </a:r>
          </a:p>
          <a:p>
            <a:r>
              <a:rPr lang="hr-HR" dirty="0"/>
              <a:t>Popusti za posebne kategorije pretplatnika T-</a:t>
            </a:r>
            <a:r>
              <a:rPr lang="hr-HR" dirty="0" err="1"/>
              <a:t>com</a:t>
            </a:r>
            <a:r>
              <a:rPr lang="hr-HR" dirty="0"/>
              <a:t>-a</a:t>
            </a:r>
          </a:p>
          <a:p>
            <a:r>
              <a:rPr lang="hr-HR" dirty="0"/>
              <a:t>Povlastice u prometu </a:t>
            </a:r>
          </a:p>
          <a:p>
            <a:endParaRPr lang="hr-HR" dirty="0"/>
          </a:p>
          <a:p>
            <a:pPr lvl="0"/>
            <a:endParaRPr lang="hr-HR" dirty="0"/>
          </a:p>
        </p:txBody>
      </p:sp>
    </p:spTree>
    <p:extLst>
      <p:ext uri="{BB962C8B-B14F-4D97-AF65-F5344CB8AC3E}">
        <p14:creationId xmlns:p14="http://schemas.microsoft.com/office/powerpoint/2010/main" val="412565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611" y="431292"/>
            <a:ext cx="7894662" cy="703027"/>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r>
              <a:rPr lang="hr-HR" cap="none" dirty="0"/>
              <a:t>Povlastice u prometu </a:t>
            </a:r>
          </a:p>
        </p:txBody>
      </p:sp>
      <p:sp>
        <p:nvSpPr>
          <p:cNvPr id="3" name="Content Placeholder 2"/>
          <p:cNvSpPr>
            <a:spLocks noGrp="1"/>
          </p:cNvSpPr>
          <p:nvPr>
            <p:ph idx="1"/>
          </p:nvPr>
        </p:nvSpPr>
        <p:spPr>
          <a:xfrm>
            <a:off x="248039" y="1479679"/>
            <a:ext cx="10725150" cy="4457700"/>
          </a:xfrm>
        </p:spPr>
        <p:txBody>
          <a:bodyPr>
            <a:normAutofit/>
          </a:bodyPr>
          <a:lstStyle/>
          <a:p>
            <a:r>
              <a:rPr lang="hr-HR" dirty="0"/>
              <a:t>Sukladno Zakonu o povlasticama u prometu (NN 133/23), osoba s</a:t>
            </a:r>
            <a:br>
              <a:rPr lang="hr-HR" dirty="0"/>
            </a:br>
            <a:r>
              <a:rPr lang="hr-HR" dirty="0"/>
              <a:t>invaliditetom ostvaruje prava iz područja mobilnosti sljedećim javnim ispravama: </a:t>
            </a:r>
          </a:p>
          <a:p>
            <a:pPr marL="0" indent="0">
              <a:buNone/>
            </a:pPr>
            <a:endParaRPr lang="hr-HR" dirty="0"/>
          </a:p>
          <a:p>
            <a:pPr lvl="2"/>
            <a:r>
              <a:rPr lang="hr-HR" dirty="0"/>
              <a:t>Nacionalnom iskaznicom za osobe s invaliditetom</a:t>
            </a:r>
          </a:p>
          <a:p>
            <a:pPr lvl="2"/>
            <a:r>
              <a:rPr lang="hr-HR" dirty="0"/>
              <a:t>Europskom iskaznicom za osobe s invaliditetom</a:t>
            </a:r>
          </a:p>
          <a:p>
            <a:pPr lvl="2"/>
            <a:r>
              <a:rPr lang="hr-HR" dirty="0"/>
              <a:t>Europskom parkirališnom kartom za osobe s invaliditetom</a:t>
            </a:r>
          </a:p>
          <a:p>
            <a:pPr lvl="2"/>
            <a:endParaRPr lang="hr-HR" dirty="0"/>
          </a:p>
          <a:p>
            <a:r>
              <a:rPr lang="hr-HR" dirty="0"/>
              <a:t>Ako osoba s invaliditetom nije dobila navedene isprave po službenoj dužnosti, </a:t>
            </a:r>
            <a:br>
              <a:rPr lang="hr-HR" dirty="0"/>
            </a:br>
            <a:r>
              <a:rPr lang="hr-HR" dirty="0"/>
              <a:t>od 01. ožujka 2024. godine moći će predati zahtjev za izdavanje iskaznica i </a:t>
            </a:r>
            <a:br>
              <a:rPr lang="hr-HR" dirty="0"/>
            </a:br>
            <a:r>
              <a:rPr lang="hr-HR" dirty="0"/>
              <a:t>parkirališne karte za osobe s invaliditetom. </a:t>
            </a:r>
          </a:p>
          <a:p>
            <a:r>
              <a:rPr lang="hr-HR" dirty="0"/>
              <a:t>Pokretanje postupka za izdavanje javnih isprava moći će se izvršiti </a:t>
            </a:r>
            <a:br>
              <a:rPr lang="hr-HR" dirty="0"/>
            </a:br>
            <a:r>
              <a:rPr lang="hr-HR" dirty="0"/>
              <a:t>podnošenjem zahtjeva na adresu izdavatelja ili elektroničkim putem preko sustava e-građani. </a:t>
            </a:r>
          </a:p>
          <a:p>
            <a:endParaRPr lang="hr-HR" dirty="0"/>
          </a:p>
        </p:txBody>
      </p:sp>
      <p:pic>
        <p:nvPicPr>
          <p:cNvPr id="4" name="Slika 3"/>
          <p:cNvPicPr>
            <a:picLocks noChangeAspect="1"/>
          </p:cNvPicPr>
          <p:nvPr/>
        </p:nvPicPr>
        <p:blipFill>
          <a:blip r:embed="rId2"/>
          <a:stretch>
            <a:fillRect/>
          </a:stretch>
        </p:blipFill>
        <p:spPr>
          <a:xfrm>
            <a:off x="7688423" y="2022446"/>
            <a:ext cx="4216217" cy="2810812"/>
          </a:xfrm>
          <a:prstGeom prst="rect">
            <a:avLst/>
          </a:prstGeom>
        </p:spPr>
      </p:pic>
    </p:spTree>
    <p:extLst>
      <p:ext uri="{BB962C8B-B14F-4D97-AF65-F5344CB8AC3E}">
        <p14:creationId xmlns:p14="http://schemas.microsoft.com/office/powerpoint/2010/main" val="64324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723900"/>
            <a:ext cx="11001375" cy="5892427"/>
          </a:xfrm>
        </p:spPr>
        <p:txBody>
          <a:bodyPr>
            <a:normAutofit/>
          </a:bodyPr>
          <a:lstStyle/>
          <a:p>
            <a:pPr marL="0" indent="0" algn="ctr">
              <a:buNone/>
            </a:pPr>
            <a:r>
              <a:rPr lang="hr-HR" sz="2400" b="1" i="1" dirty="0"/>
              <a:t>Željeznički promet – putna objava</a:t>
            </a:r>
          </a:p>
          <a:p>
            <a:pPr marL="0" indent="0" algn="ctr">
              <a:buNone/>
            </a:pPr>
            <a:endParaRPr lang="hr-HR" sz="2400" b="1" i="1" dirty="0"/>
          </a:p>
          <a:p>
            <a:r>
              <a:rPr lang="hr-HR" dirty="0"/>
              <a:t>Povlastica u željezničkom putničkom prometu od 75% od redovite prijevozne cijene vozne karte za četiri putovanja godišnje i pravo na besplatnu vožnju za pratitelja (tzv. Putne objave)</a:t>
            </a:r>
          </a:p>
          <a:p>
            <a:pPr marL="0" indent="0">
              <a:buNone/>
            </a:pPr>
            <a:endParaRPr lang="hr-HR" dirty="0"/>
          </a:p>
          <a:p>
            <a:pPr marL="685800" lvl="3" indent="0">
              <a:buNone/>
            </a:pPr>
            <a:endParaRPr lang="hr-HR" dirty="0"/>
          </a:p>
          <a:p>
            <a:pPr lvl="0">
              <a:buClr>
                <a:srgbClr val="9BAFB5"/>
              </a:buClr>
            </a:pPr>
            <a:r>
              <a:rPr lang="hr-HR" dirty="0">
                <a:solidFill>
                  <a:srgbClr val="000000">
                    <a:lumMod val="85000"/>
                    <a:lumOff val="15000"/>
                  </a:srgbClr>
                </a:solidFill>
              </a:rPr>
              <a:t>Pravo se ostvaruje uz predočenje Nacionalne iskaznice za osobe s invaliditetom</a:t>
            </a:r>
            <a:endParaRPr lang="hr-HR" dirty="0">
              <a:solidFill>
                <a:srgbClr val="FF0000"/>
              </a:solidFill>
            </a:endParaRPr>
          </a:p>
          <a:p>
            <a:pPr marL="685800" lvl="3" indent="0">
              <a:buNone/>
            </a:pPr>
            <a:endParaRPr lang="hr-HR" dirty="0"/>
          </a:p>
        </p:txBody>
      </p:sp>
    </p:spTree>
    <p:extLst>
      <p:ext uri="{BB962C8B-B14F-4D97-AF65-F5344CB8AC3E}">
        <p14:creationId xmlns:p14="http://schemas.microsoft.com/office/powerpoint/2010/main" val="195089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10839450" cy="5695950"/>
          </a:xfrm>
        </p:spPr>
        <p:txBody>
          <a:bodyPr>
            <a:normAutofit lnSpcReduction="10000"/>
          </a:bodyPr>
          <a:lstStyle/>
          <a:p>
            <a:pPr marL="0" indent="0" algn="ctr">
              <a:buNone/>
            </a:pPr>
            <a:r>
              <a:rPr lang="hr-HR" sz="2600" b="1" i="1" dirty="0"/>
              <a:t>Željeznički promet – komercijalna povlastica </a:t>
            </a:r>
          </a:p>
          <a:p>
            <a:pPr marL="0" indent="0">
              <a:buNone/>
            </a:pPr>
            <a:endParaRPr lang="hr-HR" dirty="0"/>
          </a:p>
          <a:p>
            <a:r>
              <a:rPr lang="hr-HR" dirty="0"/>
              <a:t>Temeljem Ugovora o poslovnoj suradnji između Hrvatskog saveza slijepih i Hrvatskih željeznica d.o.o. dogovorena komercijalna povlastica u iznosu od 50% za slijepu osobu i </a:t>
            </a:r>
            <a:r>
              <a:rPr lang="hr-HR" dirty="0" err="1"/>
              <a:t>videću</a:t>
            </a:r>
            <a:r>
              <a:rPr lang="hr-HR" dirty="0"/>
              <a:t> pratnju u svim redovnim vlakovima unutarnjeg prometa</a:t>
            </a:r>
          </a:p>
          <a:p>
            <a:r>
              <a:rPr lang="hr-HR" dirty="0"/>
              <a:t>Dokumentacija:</a:t>
            </a:r>
          </a:p>
          <a:p>
            <a:pPr lvl="2"/>
            <a:r>
              <a:rPr lang="hr-HR" dirty="0"/>
              <a:t>popunjeni Zahtjev za izradu pametne kartice</a:t>
            </a:r>
          </a:p>
          <a:p>
            <a:pPr lvl="2"/>
            <a:r>
              <a:rPr lang="hr-HR" dirty="0"/>
              <a:t>1 fotografija</a:t>
            </a:r>
          </a:p>
          <a:p>
            <a:pPr lvl="2"/>
            <a:r>
              <a:rPr lang="hr-HR" dirty="0"/>
              <a:t>članska iskaznica Hrvatskog saveza slijepih</a:t>
            </a:r>
          </a:p>
          <a:p>
            <a:pPr lvl="2"/>
            <a:r>
              <a:rPr lang="hr-HR" dirty="0"/>
              <a:t>osobna iskaznica ili drugi važeći osobni dokument</a:t>
            </a:r>
          </a:p>
          <a:p>
            <a:r>
              <a:rPr lang="hr-HR" dirty="0"/>
              <a:t>Popunjeni zahtjev i fotografija predaju se na blagajni uz predočenje članske iskaznice i osobnog dokumenta. U roku od 7 dana na istoj blagajni se preuzima pametna kartica. Pametna kartica ispostavlja se na ime i prezime putnika na rok od pet godina, a profil ''Hrvatski savez slijepih'' vrijedi godinu dana. </a:t>
            </a:r>
          </a:p>
          <a:p>
            <a:endParaRPr lang="hr-HR" dirty="0"/>
          </a:p>
          <a:p>
            <a:r>
              <a:rPr lang="hr-HR" dirty="0"/>
              <a:t>Zahtjev: </a:t>
            </a:r>
            <a:r>
              <a:rPr lang="hr-HR" dirty="0">
                <a:hlinkClick r:id="rId2"/>
              </a:rPr>
              <a:t>https://www.hzpp.hr/Media/Default/Documents/pp/Pravilnici%20i%20sl/Pametna%20kartica%20OSTALI%20PROFILI%20OPCI_STUD_UC_SLI_GLUHOSL.pdf</a:t>
            </a:r>
            <a:r>
              <a:rPr lang="hr-HR" dirty="0"/>
              <a:t> </a:t>
            </a:r>
          </a:p>
        </p:txBody>
      </p:sp>
    </p:spTree>
    <p:extLst>
      <p:ext uri="{BB962C8B-B14F-4D97-AF65-F5344CB8AC3E}">
        <p14:creationId xmlns:p14="http://schemas.microsoft.com/office/powerpoint/2010/main" val="102116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4850"/>
            <a:ext cx="11144250" cy="5581650"/>
          </a:xfrm>
        </p:spPr>
        <p:txBody>
          <a:bodyPr>
            <a:normAutofit/>
          </a:bodyPr>
          <a:lstStyle/>
          <a:p>
            <a:pPr marL="0" indent="0" algn="ctr">
              <a:buNone/>
            </a:pPr>
            <a:r>
              <a:rPr lang="hr-HR" sz="2600" b="1" i="1" dirty="0"/>
              <a:t>Pomorski promet </a:t>
            </a:r>
          </a:p>
          <a:p>
            <a:endParaRPr lang="hr-HR" dirty="0"/>
          </a:p>
          <a:p>
            <a:r>
              <a:rPr lang="hr-HR" dirty="0"/>
              <a:t>Pravo na besplatni prijevoz ostvaruju osobe kojima je utvrđen III. i IV. stupanj funkcionalnog oštećenja uključujući i osobno vozilo kojim se te osobe prevoze na svim trajektnim linijama s obvezom javne usluge. </a:t>
            </a:r>
            <a:br>
              <a:rPr lang="hr-HR" dirty="0"/>
            </a:br>
            <a:r>
              <a:rPr lang="hr-HR" dirty="0"/>
              <a:t>Pratitelj osobe s invaliditetom ostvaruje pravo na besplatni prijevoz.</a:t>
            </a:r>
          </a:p>
          <a:p>
            <a:endParaRPr lang="hr-HR" dirty="0"/>
          </a:p>
          <a:p>
            <a:r>
              <a:rPr lang="hr-HR" dirty="0"/>
              <a:t>Osobe s oštećenjem vida od 90% kojima nije utvrđen III. i IV. stupanj funkcionalnog oštećenja ostvaruju pravo na povlasticu u pomorskom prijevozu od 75% od redovite cijene vozne karte za četiri putovanja godišnje na svim linijama u pomorskom prometu (tzv. Putne objave).</a:t>
            </a:r>
          </a:p>
          <a:p>
            <a:pPr marL="0" indent="0">
              <a:buNone/>
            </a:pPr>
            <a:endParaRPr lang="hr-HR" dirty="0"/>
          </a:p>
          <a:p>
            <a:r>
              <a:rPr lang="hr-HR" dirty="0"/>
              <a:t>Pravo se ostvaruje uz predočenje Nacionalne iskaznice za osobe s invaliditetom</a:t>
            </a:r>
            <a:endParaRPr lang="hr-HR" dirty="0">
              <a:solidFill>
                <a:srgbClr val="FF0000"/>
              </a:solidFill>
            </a:endParaRPr>
          </a:p>
        </p:txBody>
      </p:sp>
    </p:spTree>
    <p:extLst>
      <p:ext uri="{BB962C8B-B14F-4D97-AF65-F5344CB8AC3E}">
        <p14:creationId xmlns:p14="http://schemas.microsoft.com/office/powerpoint/2010/main" val="282030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800100"/>
            <a:ext cx="11258550" cy="5219700"/>
          </a:xfrm>
        </p:spPr>
        <p:txBody>
          <a:bodyPr>
            <a:normAutofit/>
          </a:bodyPr>
          <a:lstStyle/>
          <a:p>
            <a:pPr marL="0" indent="0" algn="ctr">
              <a:buNone/>
            </a:pPr>
            <a:r>
              <a:rPr lang="hr-HR" sz="2400" b="1" i="1" dirty="0"/>
              <a:t>Oslobađanje od plaćanja godišnje naknade za uporabu javnih cesta i cestarine</a:t>
            </a:r>
          </a:p>
          <a:p>
            <a:pPr marL="0" indent="0" algn="ctr">
              <a:buNone/>
            </a:pPr>
            <a:endParaRPr lang="hr-HR" sz="2400" b="1" i="1" dirty="0"/>
          </a:p>
          <a:p>
            <a:r>
              <a:rPr lang="hr-HR" dirty="0"/>
              <a:t>80% ili više postotaka tjelesnog oštećenja -  ne plaćaju godišnju naknadu za uporabu javnih cesta za jedan osobni automobil koji imaju </a:t>
            </a:r>
            <a:r>
              <a:rPr lang="hr-HR" u="sng" dirty="0"/>
              <a:t>u svom vlasništvu </a:t>
            </a:r>
            <a:r>
              <a:rPr lang="hr-HR" dirty="0"/>
              <a:t>odnosno koji koriste na temelju ugovora o </a:t>
            </a:r>
            <a:r>
              <a:rPr lang="hr-HR" dirty="0" err="1"/>
              <a:t>leasingu</a:t>
            </a:r>
            <a:r>
              <a:rPr lang="hr-HR" dirty="0"/>
              <a:t>.</a:t>
            </a:r>
          </a:p>
          <a:p>
            <a:pPr marL="0" indent="0">
              <a:buNone/>
            </a:pPr>
            <a:endParaRPr lang="hr-HR" dirty="0"/>
          </a:p>
          <a:p>
            <a:r>
              <a:rPr lang="hr-HR" dirty="0"/>
              <a:t>Osobe s invaliditetom kojima je utvrđeno tjelesno oštećenje osjetila vida od 100% - ne plaćaju cestarine za uporabu autocesta i objekta s </a:t>
            </a:r>
            <a:r>
              <a:rPr lang="hr-HR" u="sng" dirty="0"/>
              <a:t>naplatom za osobni automobil kojim se prevoze za osobne potrebe </a:t>
            </a:r>
            <a:r>
              <a:rPr lang="hr-HR" dirty="0"/>
              <a:t> </a:t>
            </a:r>
          </a:p>
          <a:p>
            <a:pPr marL="0" indent="0">
              <a:buNone/>
            </a:pPr>
            <a:endParaRPr lang="hr-HR" dirty="0"/>
          </a:p>
          <a:p>
            <a:r>
              <a:rPr lang="hr-HR" dirty="0"/>
              <a:t>Pravo se ostvaruje uz predočenje Nacionalne iskaznice za osobe s invaliditetom</a:t>
            </a:r>
            <a:endParaRPr lang="hr-HR" dirty="0">
              <a:solidFill>
                <a:srgbClr val="FF0000"/>
              </a:solidFill>
            </a:endParaRPr>
          </a:p>
        </p:txBody>
      </p:sp>
    </p:spTree>
    <p:extLst>
      <p:ext uri="{BB962C8B-B14F-4D97-AF65-F5344CB8AC3E}">
        <p14:creationId xmlns:p14="http://schemas.microsoft.com/office/powerpoint/2010/main" val="243361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14350"/>
            <a:ext cx="10572750" cy="5543550"/>
          </a:xfrm>
        </p:spPr>
        <p:txBody>
          <a:bodyPr>
            <a:normAutofit/>
          </a:bodyPr>
          <a:lstStyle/>
          <a:p>
            <a:pPr marL="0" indent="0" algn="ctr">
              <a:buNone/>
            </a:pPr>
            <a:r>
              <a:rPr lang="hr-HR" sz="2400" b="1" i="1" dirty="0"/>
              <a:t>Pravo na korištenje parkirališta obilježenih znakom pristupačnosti</a:t>
            </a:r>
          </a:p>
          <a:p>
            <a:pPr marL="0" indent="0">
              <a:buNone/>
            </a:pPr>
            <a:endParaRPr lang="hr-HR" sz="2400" b="1" i="1" dirty="0"/>
          </a:p>
          <a:p>
            <a:r>
              <a:rPr lang="hr-HR" dirty="0"/>
              <a:t>Osobe s invaliditetom s 80% ili više postotaka tjelesnog oštećenja ostvaruju pravo na izdavanje Europske parkirališne karte za osobe s invaliditetom - vrijedi samo kada se u vozilu nalazi osoba s invaliditetom. </a:t>
            </a:r>
          </a:p>
          <a:p>
            <a:endParaRPr lang="hr-HR" dirty="0"/>
          </a:p>
          <a:p>
            <a:r>
              <a:rPr lang="hr-HR" dirty="0"/>
              <a:t>Osim osoba s invaliditetom, pravo na korištenje parkirališta obilježenih znakom pristupačnosti ima i udruga osoba s invaliditetom.</a:t>
            </a:r>
          </a:p>
        </p:txBody>
      </p:sp>
    </p:spTree>
    <p:extLst>
      <p:ext uri="{BB962C8B-B14F-4D97-AF65-F5344CB8AC3E}">
        <p14:creationId xmlns:p14="http://schemas.microsoft.com/office/powerpoint/2010/main" val="291283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647700"/>
            <a:ext cx="9179814" cy="5092327"/>
          </a:xfrm>
        </p:spPr>
        <p:txBody>
          <a:bodyPr>
            <a:normAutofit/>
          </a:bodyPr>
          <a:lstStyle/>
          <a:p>
            <a:pPr marL="0" indent="0" algn="ctr">
              <a:buNone/>
            </a:pPr>
            <a:r>
              <a:rPr lang="hr-HR" sz="2400" b="1" i="1" dirty="0"/>
              <a:t>Pravo na popust pri kupnji avionske karte Croatia Airlinesa u domaćem zračnom prometu</a:t>
            </a:r>
          </a:p>
          <a:p>
            <a:endParaRPr lang="hr-HR" dirty="0"/>
          </a:p>
          <a:p>
            <a:r>
              <a:rPr lang="hr-HR" dirty="0"/>
              <a:t>Slijepe osobe imaju pravo na 50% popusta na određene tarife u domaćem zračnom prometu. Isti popust može koristiti i jedna osoba u njihovoj pratnji. </a:t>
            </a:r>
          </a:p>
          <a:p>
            <a:r>
              <a:rPr lang="hr-HR" dirty="0"/>
              <a:t>Pravo na psa vodiča u kabini </a:t>
            </a:r>
          </a:p>
          <a:p>
            <a:r>
              <a:rPr lang="hr-HR" dirty="0"/>
              <a:t>Popust se ostvaruje na prodajnim mjestima Croatia Airlinesa - potrebno naglasiti da želite koristiti popust i treba najaviti hoće li u pratnji biti i pas vodič te je potrebno je priložiti i presliku članske iskaznice Hrvatskog saveza slijepih.</a:t>
            </a:r>
          </a:p>
          <a:p>
            <a:pPr marL="0" indent="0">
              <a:buNone/>
            </a:pPr>
            <a:endParaRPr lang="hr-HR" dirty="0"/>
          </a:p>
        </p:txBody>
      </p:sp>
    </p:spTree>
    <p:extLst>
      <p:ext uri="{BB962C8B-B14F-4D97-AF65-F5344CB8AC3E}">
        <p14:creationId xmlns:p14="http://schemas.microsoft.com/office/powerpoint/2010/main" val="102693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74142"/>
            <a:ext cx="7729728" cy="1246840"/>
          </a:xfrm>
        </p:spPr>
        <p:txBody>
          <a:bodyPr>
            <a:normAutofit/>
          </a:bodyPr>
          <a:lstStyle/>
          <a:p>
            <a:r>
              <a:rPr lang="hr-HR" i="1" cap="none" dirty="0"/>
              <a:t>Osnova za ostvarivanje prava –</a:t>
            </a:r>
            <a:br>
              <a:rPr lang="hr-HR" i="1" cap="none" dirty="0"/>
            </a:br>
            <a:r>
              <a:rPr lang="hr-HR" i="1" dirty="0"/>
              <a:t>Vještačenje</a:t>
            </a:r>
          </a:p>
        </p:txBody>
      </p:sp>
      <p:sp>
        <p:nvSpPr>
          <p:cNvPr id="3" name="Content Placeholder 2"/>
          <p:cNvSpPr>
            <a:spLocks noGrp="1"/>
          </p:cNvSpPr>
          <p:nvPr>
            <p:ph idx="1"/>
          </p:nvPr>
        </p:nvSpPr>
        <p:spPr>
          <a:xfrm>
            <a:off x="476250" y="1838131"/>
            <a:ext cx="11163300" cy="4180113"/>
          </a:xfrm>
        </p:spPr>
        <p:txBody>
          <a:bodyPr>
            <a:normAutofit/>
          </a:bodyPr>
          <a:lstStyle/>
          <a:p>
            <a:r>
              <a:rPr lang="hr-HR" dirty="0"/>
              <a:t>U Zavodu za vještačenje, profesionalnu rehabilitaciju i zapošljavanje osoba s invaliditetom provodi se vještačenje sukladno Zakonu o jedinstvenom tijelu vještačenja i Uredbi o metodologijama vještačenja</a:t>
            </a:r>
          </a:p>
          <a:p>
            <a:endParaRPr lang="hr-HR" dirty="0"/>
          </a:p>
          <a:p>
            <a:pPr fontAlgn="base"/>
            <a:r>
              <a:rPr lang="hr-HR" dirty="0"/>
              <a:t>Svrha: ostvarivanje prava u različitim postupcima u sustavima mirovinske i socijalne skrbi</a:t>
            </a:r>
          </a:p>
          <a:p>
            <a:pPr lvl="3" fontAlgn="base"/>
            <a:r>
              <a:rPr lang="hr-HR" dirty="0"/>
              <a:t>postupci za ostvarivanje prava prema općim propisima iz mirovinskog osiguranja (radna sposobnost, staž s povećanim trajanjem, tjelesno oštećenje)</a:t>
            </a:r>
          </a:p>
          <a:p>
            <a:pPr lvl="3" fontAlgn="base"/>
            <a:r>
              <a:rPr lang="hr-HR" dirty="0"/>
              <a:t>postupci za ostvarivanje prava prema propisima o socijalnoj skrbi (vrsta i težina invaliditeta i vrsta i težina promjene u zdravstvenom stanju, postojanje prijeke potrebe trajne ili privremene pomoći i njege, trajna ili privremena promjena u zdravstvenom stanju, radna sposobnost itd.)</a:t>
            </a:r>
          </a:p>
          <a:p>
            <a:endParaRPr lang="hr-HR" dirty="0"/>
          </a:p>
          <a:p>
            <a:pPr marL="0" indent="0">
              <a:buNone/>
            </a:pPr>
            <a:endParaRPr lang="hr-HR" dirty="0"/>
          </a:p>
        </p:txBody>
      </p:sp>
    </p:spTree>
    <p:extLst>
      <p:ext uri="{BB962C8B-B14F-4D97-AF65-F5344CB8AC3E}">
        <p14:creationId xmlns:p14="http://schemas.microsoft.com/office/powerpoint/2010/main" val="146674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36" y="412242"/>
            <a:ext cx="7729728" cy="1188720"/>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algn="l"/>
            <a:r>
              <a:rPr lang="hr-HR" dirty="0"/>
              <a:t>Važne poveznice i zakoni</a:t>
            </a:r>
          </a:p>
        </p:txBody>
      </p:sp>
      <p:sp>
        <p:nvSpPr>
          <p:cNvPr id="3" name="Content Placeholder 2"/>
          <p:cNvSpPr>
            <a:spLocks noGrp="1"/>
          </p:cNvSpPr>
          <p:nvPr>
            <p:ph idx="1"/>
          </p:nvPr>
        </p:nvSpPr>
        <p:spPr>
          <a:xfrm>
            <a:off x="478536" y="1866900"/>
            <a:ext cx="9482328" cy="3873127"/>
          </a:xfrm>
        </p:spPr>
        <p:txBody>
          <a:bodyPr>
            <a:normAutofit fontScale="92500" lnSpcReduction="10000"/>
          </a:bodyPr>
          <a:lstStyle/>
          <a:p>
            <a:pPr marL="342900" indent="-342900">
              <a:buFont typeface="+mj-lt"/>
              <a:buAutoNum type="arabicPeriod"/>
            </a:pPr>
            <a:r>
              <a:rPr lang="pl-PL" dirty="0">
                <a:hlinkClick r:id="rId2"/>
              </a:rPr>
              <a:t>Hrvatski zavod za socijalni rad (socskrb.hr)</a:t>
            </a:r>
            <a:endParaRPr lang="pl-PL" dirty="0"/>
          </a:p>
          <a:p>
            <a:pPr marL="342900" indent="-342900">
              <a:buFont typeface="+mj-lt"/>
              <a:buAutoNum type="arabicPeriod"/>
            </a:pPr>
            <a:r>
              <a:rPr lang="hr-HR" dirty="0">
                <a:hlinkClick r:id="rId3"/>
              </a:rPr>
              <a:t>Naslovnica | Zavod za vještačenje, profesionalnu rehabilitaciju i zapošljavanje osoba s invaliditetom (zosi.hr)</a:t>
            </a:r>
            <a:endParaRPr lang="hr-HR" dirty="0"/>
          </a:p>
          <a:p>
            <a:pPr marL="342900" indent="-342900">
              <a:buFont typeface="+mj-lt"/>
              <a:buAutoNum type="arabicPeriod"/>
            </a:pPr>
            <a:r>
              <a:rPr lang="hr-HR" dirty="0">
                <a:hlinkClick r:id="rId4"/>
              </a:rPr>
              <a:t>Hrvatski zavod za javno zdravstvo (hzjz.hr)</a:t>
            </a:r>
            <a:endParaRPr lang="hr-HR" dirty="0"/>
          </a:p>
          <a:p>
            <a:pPr marL="342900" indent="-342900">
              <a:buFont typeface="+mj-lt"/>
              <a:buAutoNum type="arabicPeriod"/>
            </a:pPr>
            <a:r>
              <a:rPr lang="hr-HR" dirty="0">
                <a:hlinkClick r:id="rId5"/>
              </a:rPr>
              <a:t>Centar za odgoj i obrazovanje "Vinko Bek" (coovinkobek.hr)</a:t>
            </a:r>
            <a:endParaRPr lang="hr-HR" dirty="0"/>
          </a:p>
          <a:p>
            <a:pPr marL="342900" indent="-342900">
              <a:buFont typeface="+mj-lt"/>
              <a:buAutoNum type="arabicPeriod"/>
            </a:pPr>
            <a:r>
              <a:rPr lang="hr-HR" dirty="0">
                <a:hlinkClick r:id="rId6"/>
              </a:rPr>
              <a:t>Naslovna - Hrvatski Savez Slijepih (savez-slijepih.hr)</a:t>
            </a:r>
            <a:endParaRPr lang="hr-HR" dirty="0"/>
          </a:p>
          <a:p>
            <a:pPr marL="342900" indent="-342900">
              <a:buFont typeface="+mj-lt"/>
              <a:buAutoNum type="arabicPeriod"/>
            </a:pPr>
            <a:endParaRPr lang="hr-HR" dirty="0"/>
          </a:p>
          <a:p>
            <a:pPr marL="342900" indent="-342900">
              <a:buFont typeface="+mj-lt"/>
              <a:buAutoNum type="arabicPeriod"/>
            </a:pPr>
            <a:r>
              <a:rPr lang="pl-PL" dirty="0">
                <a:hlinkClick r:id="rId7"/>
              </a:rPr>
              <a:t>Zakon o osobnoj asistenciji - Zakon.hr</a:t>
            </a:r>
            <a:endParaRPr lang="pl-PL" dirty="0"/>
          </a:p>
          <a:p>
            <a:pPr marL="342900" indent="-342900">
              <a:buFont typeface="+mj-lt"/>
              <a:buAutoNum type="arabicPeriod"/>
            </a:pPr>
            <a:r>
              <a:rPr lang="pl-PL" dirty="0">
                <a:hlinkClick r:id="rId8"/>
              </a:rPr>
              <a:t>Zakon o inkluzivnom dodatku (nn.hr)</a:t>
            </a:r>
            <a:endParaRPr lang="pl-PL" dirty="0"/>
          </a:p>
          <a:p>
            <a:pPr marL="342900" indent="-342900">
              <a:buFont typeface="+mj-lt"/>
              <a:buAutoNum type="arabicPeriod"/>
            </a:pPr>
            <a:r>
              <a:rPr lang="pl-PL" dirty="0">
                <a:hlinkClick r:id="rId9"/>
              </a:rPr>
              <a:t>Zakon o socijalnoj skrbi - Zakon.hr</a:t>
            </a:r>
            <a:endParaRPr lang="pl-PL" dirty="0"/>
          </a:p>
          <a:p>
            <a:pPr marL="342900" indent="-342900">
              <a:buFont typeface="+mj-lt"/>
              <a:buAutoNum type="arabicPeriod"/>
            </a:pPr>
            <a:r>
              <a:rPr lang="hr-HR" dirty="0">
                <a:hlinkClick r:id="rId10"/>
              </a:rPr>
              <a:t>Zakon o profesionalnoj rehabilitaciji i zapošljavanju osoba s invaliditetom - Zakon.hr</a:t>
            </a:r>
            <a:endParaRPr lang="hr-HR" dirty="0"/>
          </a:p>
          <a:p>
            <a:pPr marL="342900" indent="-342900">
              <a:buFont typeface="+mj-lt"/>
              <a:buAutoNum type="arabicPeriod"/>
            </a:pPr>
            <a:endParaRPr lang="hr-HR" dirty="0"/>
          </a:p>
          <a:p>
            <a:pPr marL="342900" indent="-342900">
              <a:buFont typeface="+mj-lt"/>
              <a:buAutoNum type="arabicPeriod"/>
            </a:pPr>
            <a:endParaRPr lang="hr-HR" dirty="0"/>
          </a:p>
        </p:txBody>
      </p:sp>
    </p:spTree>
    <p:extLst>
      <p:ext uri="{BB962C8B-B14F-4D97-AF65-F5344CB8AC3E}">
        <p14:creationId xmlns:p14="http://schemas.microsoft.com/office/powerpoint/2010/main" val="2412302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mart Watch to Help Blind People Navigate | MIT Technology 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 y="0"/>
            <a:ext cx="1219561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4A173B6B-CACA-3156-3A09-1062B380FA9A}"/>
              </a:ext>
            </a:extLst>
          </p:cNvPr>
          <p:cNvSpPr>
            <a:spLocks/>
          </p:cNvSpPr>
          <p:nvPr/>
        </p:nvSpPr>
        <p:spPr bwMode="auto">
          <a:xfrm>
            <a:off x="0" y="0"/>
            <a:ext cx="5171016" cy="6858000"/>
          </a:xfrm>
          <a:custGeom>
            <a:avLst/>
            <a:gdLst>
              <a:gd name="connsiteX0" fmla="*/ 0 w 3878048"/>
              <a:gd name="connsiteY0" fmla="*/ 0 h 4484817"/>
              <a:gd name="connsiteX1" fmla="*/ 3878048 w 3878048"/>
              <a:gd name="connsiteY1" fmla="*/ 2242409 h 4484817"/>
              <a:gd name="connsiteX2" fmla="*/ 0 w 3878048"/>
              <a:gd name="connsiteY2" fmla="*/ 4484817 h 4484817"/>
            </a:gdLst>
            <a:ahLst/>
            <a:cxnLst>
              <a:cxn ang="0">
                <a:pos x="connsiteX0" y="connsiteY0"/>
              </a:cxn>
              <a:cxn ang="0">
                <a:pos x="connsiteX1" y="connsiteY1"/>
              </a:cxn>
              <a:cxn ang="0">
                <a:pos x="connsiteX2" y="connsiteY2"/>
              </a:cxn>
            </a:cxnLst>
            <a:rect l="l" t="t" r="r" b="b"/>
            <a:pathLst>
              <a:path w="3878048" h="4484817">
                <a:moveTo>
                  <a:pt x="0" y="0"/>
                </a:moveTo>
                <a:lnTo>
                  <a:pt x="3878048" y="2242409"/>
                </a:lnTo>
                <a:lnTo>
                  <a:pt x="0" y="4484817"/>
                </a:lnTo>
                <a:close/>
              </a:path>
            </a:pathLst>
          </a:custGeom>
          <a:gradFill>
            <a:gsLst>
              <a:gs pos="0">
                <a:srgbClr val="0070C0"/>
              </a:gs>
              <a:gs pos="100000">
                <a:schemeClr val="accent3">
                  <a:alpha val="80000"/>
                </a:schemeClr>
              </a:gs>
            </a:gsLst>
            <a:lin ang="18900000" scaled="1"/>
          </a:gradFill>
          <a:ln>
            <a:noFill/>
          </a:ln>
          <a:effectLst/>
        </p:spPr>
        <p:txBody>
          <a:bodyPr/>
          <a:lstStyle/>
          <a:p>
            <a:pPr>
              <a:defRPr/>
            </a:pPr>
            <a:endParaRPr lang="id-ID" sz="2400" dirty="0">
              <a:latin typeface="Lato Light" panose="020F0502020204030203" pitchFamily="34" charset="0"/>
            </a:endParaRPr>
          </a:p>
        </p:txBody>
      </p:sp>
      <p:sp>
        <p:nvSpPr>
          <p:cNvPr id="10" name="TextBox 9">
            <a:extLst>
              <a:ext uri="{FF2B5EF4-FFF2-40B4-BE49-F238E27FC236}">
                <a16:creationId xmlns:a16="http://schemas.microsoft.com/office/drawing/2014/main" id="{8D639D68-3CC6-CCAB-0F4D-B34C307D32F5}"/>
              </a:ext>
            </a:extLst>
          </p:cNvPr>
          <p:cNvSpPr txBox="1">
            <a:spLocks noChangeArrowheads="1"/>
          </p:cNvSpPr>
          <p:nvPr/>
        </p:nvSpPr>
        <p:spPr bwMode="auto">
          <a:xfrm>
            <a:off x="323557" y="3013501"/>
            <a:ext cx="4128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hr-HR" altLang="en-US" sz="2400" dirty="0">
                <a:solidFill>
                  <a:schemeClr val="bg1">
                    <a:lumMod val="95000"/>
                  </a:schemeClr>
                </a:solidFill>
                <a:effectLst>
                  <a:outerShdw blurRad="38100" dist="38100" dir="2700000" algn="tl">
                    <a:srgbClr val="000000">
                      <a:alpha val="43137"/>
                    </a:srgbClr>
                  </a:outerShdw>
                </a:effectLst>
                <a:latin typeface="Raleway ExtraBold" panose="020B0903030101060003" pitchFamily="34" charset="0"/>
              </a:rPr>
              <a:t>TIFLOTEHNIČKA POMAGALA </a:t>
            </a:r>
          </a:p>
        </p:txBody>
      </p:sp>
    </p:spTree>
    <p:extLst>
      <p:ext uri="{BB962C8B-B14F-4D97-AF65-F5344CB8AC3E}">
        <p14:creationId xmlns:p14="http://schemas.microsoft.com/office/powerpoint/2010/main" val="11627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nodeType="withEffect">
                                  <p:stCondLst>
                                    <p:cond delay="1750"/>
                                  </p:stCondLst>
                                  <p:childTnLst>
                                    <p:animScale>
                                      <p:cBhvr>
                                        <p:cTn id="10" dur="1500" fill="hold"/>
                                        <p:tgtEl>
                                          <p:spTgt spid="9"/>
                                        </p:tgtEl>
                                      </p:cBhvr>
                                      <p:by x="130000" y="130000"/>
                                    </p:animScale>
                                  </p:childTnLst>
                                </p:cTn>
                              </p:par>
                              <p:par>
                                <p:cTn id="11" presetID="53" presetClass="entr" presetSubtype="16" fill="hold" nodeType="withEffect">
                                  <p:stCondLst>
                                    <p:cond delay="2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a:xfrm>
            <a:off x="2492829" y="494429"/>
            <a:ext cx="7729728" cy="1046988"/>
          </a:xfrm>
          <a:ln>
            <a:solidFill>
              <a:schemeClr val="accent1"/>
            </a:solidFill>
          </a:ln>
        </p:spPr>
        <p:txBody>
          <a:bodyPr>
            <a:normAutofit fontScale="90000"/>
          </a:bodyPr>
          <a:lstStyle/>
          <a:p>
            <a:r>
              <a:rPr lang="en-AU" altLang="sr-Latn-RS" sz="2000" dirty="0">
                <a:ln>
                  <a:noFill/>
                </a:ln>
              </a:rPr>
              <a:t>TIFLOTEHNIČKA POMAGALA DOSTUPNA PREKO </a:t>
            </a:r>
            <a:br>
              <a:rPr lang="en-AU" altLang="sr-Latn-RS" sz="2000" dirty="0">
                <a:ln>
                  <a:noFill/>
                </a:ln>
              </a:rPr>
            </a:br>
            <a:r>
              <a:rPr lang="en-AU" altLang="sr-Latn-RS" sz="2000" dirty="0">
                <a:ln>
                  <a:noFill/>
                </a:ln>
              </a:rPr>
              <a:t>HRVATSKOG ZAVODA ZA ZDRAVSTVENO OSIGURANJE (HZZO)</a:t>
            </a:r>
            <a:endParaRPr lang="hr-HR" altLang="sr-Latn-RS" sz="2000" dirty="0">
              <a:ln>
                <a:noFill/>
              </a:ln>
            </a:endParaRPr>
          </a:p>
        </p:txBody>
      </p:sp>
      <p:sp>
        <p:nvSpPr>
          <p:cNvPr id="8195" name="Rezervirano mjesto sadržaja 2"/>
          <p:cNvSpPr>
            <a:spLocks noGrp="1"/>
          </p:cNvSpPr>
          <p:nvPr>
            <p:ph idx="1"/>
          </p:nvPr>
        </p:nvSpPr>
        <p:spPr>
          <a:xfrm>
            <a:off x="755196" y="1783212"/>
            <a:ext cx="10018713" cy="914400"/>
          </a:xfrm>
        </p:spPr>
        <p:txBody>
          <a:bodyPr/>
          <a:lstStyle/>
          <a:p>
            <a:r>
              <a:rPr lang="hr-HR" altLang="sr-Latn-RS" b="1" dirty="0"/>
              <a:t>Osigurane osobe kojima je oštrina vida</a:t>
            </a:r>
            <a:r>
              <a:rPr lang="en-AU" altLang="sr-Latn-RS" b="1" dirty="0"/>
              <a:t> </a:t>
            </a:r>
            <a:r>
              <a:rPr lang="pl-PL" altLang="sr-Latn-RS" b="1" dirty="0"/>
              <a:t>na oba oka 0,05 ili manja (slijepe osobe)</a:t>
            </a:r>
            <a:r>
              <a:rPr lang="en-AU" altLang="sr-Latn-RS" b="1" dirty="0"/>
              <a:t> </a:t>
            </a:r>
            <a:r>
              <a:rPr lang="hr-HR" altLang="sr-Latn-RS" b="1" dirty="0"/>
              <a:t>imaju pravo na sljedeća tiflotehnička</a:t>
            </a:r>
            <a:r>
              <a:rPr lang="en-AU" altLang="sr-Latn-RS" b="1" dirty="0"/>
              <a:t> </a:t>
            </a:r>
            <a:r>
              <a:rPr lang="hr-HR" altLang="sr-Latn-RS" b="1" dirty="0"/>
              <a:t>pomagala:</a:t>
            </a:r>
            <a:endParaRPr lang="hr-HR" altLang="sr-Latn-RS" dirty="0"/>
          </a:p>
        </p:txBody>
      </p:sp>
      <p:sp>
        <p:nvSpPr>
          <p:cNvPr id="2" name="TekstniOkvir 1"/>
          <p:cNvSpPr txBox="1"/>
          <p:nvPr/>
        </p:nvSpPr>
        <p:spPr>
          <a:xfrm>
            <a:off x="1124788" y="2697612"/>
            <a:ext cx="9829800" cy="3785652"/>
          </a:xfrm>
          <a:prstGeom prst="rect">
            <a:avLst/>
          </a:prstGeom>
          <a:noFill/>
        </p:spPr>
        <p:txBody>
          <a:bodyPr>
            <a:spAutoFit/>
          </a:bodyPr>
          <a:lstStyle/>
          <a:p>
            <a:pPr marL="342900" indent="-342900">
              <a:buFont typeface="Symbol" panose="05050102010706020507" pitchFamily="18" charset="2"/>
              <a:buChar char="®"/>
              <a:defRPr/>
            </a:pPr>
            <a:r>
              <a:rPr lang="en-AU" dirty="0"/>
              <a:t>Dugi </a:t>
            </a:r>
            <a:r>
              <a:rPr lang="en-AU" dirty="0" err="1"/>
              <a:t>bijeli</a:t>
            </a:r>
            <a:r>
              <a:rPr lang="en-AU" dirty="0"/>
              <a:t> </a:t>
            </a:r>
            <a:r>
              <a:rPr lang="en-AU" dirty="0" err="1"/>
              <a:t>štap</a:t>
            </a:r>
            <a:r>
              <a:rPr lang="en-AU" dirty="0"/>
              <a:t> </a:t>
            </a:r>
            <a:r>
              <a:rPr lang="en-AU" dirty="0" err="1"/>
              <a:t>za</a:t>
            </a:r>
            <a:r>
              <a:rPr lang="en-AU" dirty="0"/>
              <a:t> </a:t>
            </a:r>
            <a:r>
              <a:rPr lang="en-AU" dirty="0" err="1"/>
              <a:t>slijepe</a:t>
            </a:r>
            <a:endParaRPr lang="en-AU" dirty="0"/>
          </a:p>
          <a:p>
            <a:pPr marL="342900" indent="-342900">
              <a:buFont typeface="Symbol" panose="05050102010706020507" pitchFamily="18" charset="2"/>
              <a:buChar char="®"/>
              <a:defRPr/>
            </a:pPr>
            <a:r>
              <a:rPr lang="en-AU" dirty="0" err="1"/>
              <a:t>Ručni</a:t>
            </a:r>
            <a:r>
              <a:rPr lang="en-AU" dirty="0"/>
              <a:t>/</a:t>
            </a:r>
            <a:r>
              <a:rPr lang="en-AU" dirty="0" err="1"/>
              <a:t>džepni</a:t>
            </a:r>
            <a:r>
              <a:rPr lang="en-AU" dirty="0"/>
              <a:t> sat </a:t>
            </a:r>
            <a:r>
              <a:rPr lang="en-AU" dirty="0" err="1"/>
              <a:t>za</a:t>
            </a:r>
            <a:r>
              <a:rPr lang="en-AU" dirty="0"/>
              <a:t> </a:t>
            </a:r>
            <a:r>
              <a:rPr lang="en-AU" dirty="0" err="1"/>
              <a:t>slijepe</a:t>
            </a:r>
            <a:r>
              <a:rPr lang="en-AU" dirty="0"/>
              <a:t> (</a:t>
            </a:r>
            <a:r>
              <a:rPr lang="en-AU" dirty="0" err="1"/>
              <a:t>taktilni</a:t>
            </a:r>
            <a:r>
              <a:rPr lang="en-AU" dirty="0"/>
              <a:t> </a:t>
            </a:r>
            <a:r>
              <a:rPr lang="en-AU" dirty="0" err="1"/>
              <a:t>ili</a:t>
            </a:r>
            <a:r>
              <a:rPr lang="en-AU" dirty="0"/>
              <a:t> </a:t>
            </a:r>
            <a:r>
              <a:rPr lang="en-AU" dirty="0" err="1"/>
              <a:t>koji</a:t>
            </a:r>
            <a:r>
              <a:rPr lang="en-AU" dirty="0"/>
              <a:t> </a:t>
            </a:r>
            <a:r>
              <a:rPr lang="en-AU" dirty="0" err="1"/>
              <a:t>govori</a:t>
            </a:r>
            <a:r>
              <a:rPr lang="en-AU" dirty="0"/>
              <a:t> </a:t>
            </a:r>
            <a:r>
              <a:rPr lang="en-AU" dirty="0" err="1"/>
              <a:t>hrvatski</a:t>
            </a:r>
            <a:r>
              <a:rPr lang="en-AU" dirty="0"/>
              <a:t>)</a:t>
            </a:r>
          </a:p>
          <a:p>
            <a:pPr marL="342900" indent="-342900">
              <a:buFont typeface="Symbol" panose="05050102010706020507" pitchFamily="18" charset="2"/>
              <a:buChar char="®"/>
              <a:defRPr/>
            </a:pPr>
            <a:r>
              <a:rPr lang="en-AU" dirty="0" err="1"/>
              <a:t>Reproduktor</a:t>
            </a:r>
            <a:r>
              <a:rPr lang="en-AU" dirty="0"/>
              <a:t> i </a:t>
            </a:r>
            <a:r>
              <a:rPr lang="en-AU" dirty="0" err="1"/>
              <a:t>snimač</a:t>
            </a:r>
            <a:r>
              <a:rPr lang="en-AU" dirty="0"/>
              <a:t> </a:t>
            </a:r>
            <a:r>
              <a:rPr lang="en-AU" dirty="0" err="1"/>
              <a:t>zvučnih</a:t>
            </a:r>
            <a:r>
              <a:rPr lang="en-AU" dirty="0"/>
              <a:t> </a:t>
            </a:r>
            <a:r>
              <a:rPr lang="en-AU" dirty="0" err="1"/>
              <a:t>knjiga</a:t>
            </a:r>
            <a:r>
              <a:rPr lang="en-AU" dirty="0"/>
              <a:t> u DAISY </a:t>
            </a:r>
            <a:r>
              <a:rPr lang="en-AU" dirty="0" err="1"/>
              <a:t>formatu</a:t>
            </a:r>
            <a:r>
              <a:rPr lang="en-AU" dirty="0"/>
              <a:t> </a:t>
            </a:r>
            <a:r>
              <a:rPr lang="en-AU" dirty="0" err="1"/>
              <a:t>za</a:t>
            </a:r>
            <a:r>
              <a:rPr lang="en-AU" dirty="0"/>
              <a:t> </a:t>
            </a:r>
            <a:r>
              <a:rPr lang="en-AU" dirty="0" err="1"/>
              <a:t>slijepe</a:t>
            </a:r>
            <a:r>
              <a:rPr lang="en-AU" dirty="0"/>
              <a:t> </a:t>
            </a:r>
            <a:r>
              <a:rPr lang="en-AU" dirty="0" err="1"/>
              <a:t>osobe</a:t>
            </a:r>
            <a:endParaRPr lang="en-AU" dirty="0"/>
          </a:p>
          <a:p>
            <a:pPr marL="342900" indent="-342900">
              <a:buFont typeface="Symbol" panose="05050102010706020507" pitchFamily="18" charset="2"/>
              <a:buChar char="®"/>
              <a:defRPr/>
            </a:pPr>
            <a:r>
              <a:rPr lang="en-AU" dirty="0" err="1"/>
              <a:t>Uređaj</a:t>
            </a:r>
            <a:r>
              <a:rPr lang="en-AU" dirty="0"/>
              <a:t> </a:t>
            </a:r>
            <a:r>
              <a:rPr lang="en-AU" dirty="0" err="1"/>
              <a:t>za</a:t>
            </a:r>
            <a:r>
              <a:rPr lang="en-AU" dirty="0"/>
              <a:t> </a:t>
            </a:r>
            <a:r>
              <a:rPr lang="en-AU" dirty="0" err="1"/>
              <a:t>brzo</a:t>
            </a:r>
            <a:r>
              <a:rPr lang="en-AU" dirty="0"/>
              <a:t> </a:t>
            </a:r>
            <a:r>
              <a:rPr lang="en-AU" dirty="0" err="1"/>
              <a:t>očitavanje</a:t>
            </a:r>
            <a:r>
              <a:rPr lang="en-AU" dirty="0"/>
              <a:t> </a:t>
            </a:r>
            <a:r>
              <a:rPr lang="en-AU" dirty="0" err="1"/>
              <a:t>količine</a:t>
            </a:r>
            <a:r>
              <a:rPr lang="en-AU" dirty="0"/>
              <a:t> </a:t>
            </a:r>
            <a:r>
              <a:rPr lang="en-AU" dirty="0" err="1"/>
              <a:t>glukoze</a:t>
            </a:r>
            <a:r>
              <a:rPr lang="en-AU" dirty="0"/>
              <a:t> u </a:t>
            </a:r>
            <a:r>
              <a:rPr lang="en-AU" dirty="0" err="1"/>
              <a:t>krvi</a:t>
            </a:r>
            <a:r>
              <a:rPr lang="en-AU" dirty="0"/>
              <a:t> </a:t>
            </a:r>
            <a:r>
              <a:rPr lang="en-AU" dirty="0" err="1"/>
              <a:t>za</a:t>
            </a:r>
            <a:r>
              <a:rPr lang="en-AU" dirty="0"/>
              <a:t> </a:t>
            </a:r>
            <a:r>
              <a:rPr lang="en-AU" dirty="0" err="1"/>
              <a:t>slijepe</a:t>
            </a:r>
            <a:r>
              <a:rPr lang="en-AU" dirty="0"/>
              <a:t> </a:t>
            </a:r>
            <a:r>
              <a:rPr lang="en-AU" dirty="0" err="1"/>
              <a:t>osobe</a:t>
            </a:r>
            <a:r>
              <a:rPr lang="en-AU" dirty="0"/>
              <a:t> s    </a:t>
            </a:r>
            <a:r>
              <a:rPr lang="en-AU" dirty="0" err="1"/>
              <a:t>govornim</a:t>
            </a:r>
            <a:r>
              <a:rPr lang="en-AU" dirty="0"/>
              <a:t> </a:t>
            </a:r>
            <a:r>
              <a:rPr lang="en-AU" dirty="0" err="1"/>
              <a:t>modulom</a:t>
            </a:r>
            <a:r>
              <a:rPr lang="en-AU" dirty="0"/>
              <a:t> </a:t>
            </a:r>
            <a:r>
              <a:rPr lang="en-AU" dirty="0" err="1"/>
              <a:t>na</a:t>
            </a:r>
            <a:r>
              <a:rPr lang="en-AU" dirty="0"/>
              <a:t> </a:t>
            </a:r>
            <a:r>
              <a:rPr lang="en-AU" dirty="0" err="1"/>
              <a:t>hrvatskom</a:t>
            </a:r>
            <a:r>
              <a:rPr lang="en-AU" dirty="0"/>
              <a:t> </a:t>
            </a:r>
            <a:r>
              <a:rPr lang="en-AU" dirty="0" err="1"/>
              <a:t>jeziku</a:t>
            </a:r>
            <a:endParaRPr lang="en-AU" dirty="0"/>
          </a:p>
          <a:p>
            <a:pPr marL="342900" indent="-342900">
              <a:buFont typeface="Symbol" panose="05050102010706020507" pitchFamily="18" charset="2"/>
              <a:buChar char="®"/>
              <a:defRPr/>
            </a:pPr>
            <a:endParaRPr lang="en-AU" dirty="0"/>
          </a:p>
          <a:p>
            <a:pPr marL="342900" indent="-342900">
              <a:buFont typeface="Symbol" panose="05050102010706020507" pitchFamily="18" charset="2"/>
              <a:buChar char="®"/>
              <a:defRPr/>
            </a:pPr>
            <a:r>
              <a:rPr lang="en-AU" dirty="0" err="1"/>
              <a:t>Čitač</a:t>
            </a:r>
            <a:r>
              <a:rPr lang="en-AU" dirty="0"/>
              <a:t> </a:t>
            </a:r>
            <a:r>
              <a:rPr lang="en-AU" dirty="0" err="1"/>
              <a:t>ekrana</a:t>
            </a:r>
            <a:r>
              <a:rPr lang="en-AU" dirty="0"/>
              <a:t> s </a:t>
            </a:r>
            <a:r>
              <a:rPr lang="en-AU" dirty="0" err="1"/>
              <a:t>govornom</a:t>
            </a:r>
            <a:r>
              <a:rPr lang="en-AU" dirty="0"/>
              <a:t> </a:t>
            </a:r>
            <a:r>
              <a:rPr lang="en-AU" dirty="0" err="1"/>
              <a:t>jedinicom</a:t>
            </a:r>
            <a:endParaRPr lang="en-AU" dirty="0"/>
          </a:p>
          <a:p>
            <a:pPr marL="342900" indent="-342900">
              <a:buFont typeface="Symbol" panose="05050102010706020507" pitchFamily="18" charset="2"/>
              <a:buChar char="®"/>
              <a:defRPr/>
            </a:pPr>
            <a:r>
              <a:rPr lang="en-AU" dirty="0" err="1"/>
              <a:t>Brajeva</a:t>
            </a:r>
            <a:r>
              <a:rPr lang="en-AU" dirty="0"/>
              <a:t> </a:t>
            </a:r>
            <a:r>
              <a:rPr lang="en-AU" dirty="0" err="1"/>
              <a:t>elektronička</a:t>
            </a:r>
            <a:r>
              <a:rPr lang="en-AU" dirty="0"/>
              <a:t> </a:t>
            </a:r>
            <a:r>
              <a:rPr lang="en-AU" dirty="0" err="1"/>
              <a:t>bilježnica</a:t>
            </a:r>
            <a:r>
              <a:rPr lang="en-AU" dirty="0"/>
              <a:t> </a:t>
            </a:r>
            <a:r>
              <a:rPr lang="en-AU" dirty="0" err="1"/>
              <a:t>za</a:t>
            </a:r>
            <a:r>
              <a:rPr lang="en-AU" dirty="0"/>
              <a:t> </a:t>
            </a:r>
            <a:r>
              <a:rPr lang="en-AU" dirty="0" err="1"/>
              <a:t>slijepe</a:t>
            </a:r>
            <a:endParaRPr lang="en-AU" dirty="0"/>
          </a:p>
          <a:p>
            <a:pPr marL="342900" indent="-342900">
              <a:buFont typeface="Symbol" panose="05050102010706020507" pitchFamily="18" charset="2"/>
              <a:buChar char="®"/>
              <a:defRPr/>
            </a:pPr>
            <a:r>
              <a:rPr lang="en-AU" dirty="0" err="1"/>
              <a:t>Elektroničko</a:t>
            </a:r>
            <a:r>
              <a:rPr lang="en-AU" dirty="0"/>
              <a:t> </a:t>
            </a:r>
            <a:r>
              <a:rPr lang="en-AU" dirty="0" err="1"/>
              <a:t>povećalo</a:t>
            </a:r>
            <a:endParaRPr lang="en-AU" dirty="0"/>
          </a:p>
          <a:p>
            <a:pPr marL="342900" indent="-342900">
              <a:buFont typeface="Symbol" panose="05050102010706020507" pitchFamily="18" charset="2"/>
              <a:buChar char="®"/>
              <a:defRPr/>
            </a:pPr>
            <a:r>
              <a:rPr lang="en-AU" dirty="0" err="1"/>
              <a:t>Brajev</a:t>
            </a:r>
            <a:r>
              <a:rPr lang="en-AU" dirty="0"/>
              <a:t> </a:t>
            </a:r>
            <a:r>
              <a:rPr lang="en-AU" dirty="0" err="1"/>
              <a:t>pisaći</a:t>
            </a:r>
            <a:r>
              <a:rPr lang="en-AU" dirty="0"/>
              <a:t> </a:t>
            </a:r>
            <a:r>
              <a:rPr lang="en-AU" dirty="0" err="1"/>
              <a:t>uređaj</a:t>
            </a:r>
            <a:endParaRPr lang="en-AU" dirty="0"/>
          </a:p>
          <a:p>
            <a:pPr>
              <a:defRPr/>
            </a:pPr>
            <a:endParaRPr lang="en-AU" dirty="0"/>
          </a:p>
          <a:p>
            <a:pPr marL="285750" indent="-285750">
              <a:buFont typeface="Wingdings" panose="05000000000000000000" pitchFamily="2" charset="2"/>
              <a:buChar char="Ø"/>
              <a:defRPr/>
            </a:pPr>
            <a:endParaRPr lang="en-AU" dirty="0"/>
          </a:p>
          <a:p>
            <a:pPr marL="285750" indent="-285750">
              <a:buFont typeface="Wingdings" panose="05000000000000000000" pitchFamily="2" charset="2"/>
              <a:buChar char="Ø"/>
              <a:defRPr/>
            </a:pPr>
            <a:endParaRPr lang="hr-HR" dirty="0"/>
          </a:p>
        </p:txBody>
      </p:sp>
    </p:spTree>
    <p:extLst>
      <p:ext uri="{BB962C8B-B14F-4D97-AF65-F5344CB8AC3E}">
        <p14:creationId xmlns:p14="http://schemas.microsoft.com/office/powerpoint/2010/main" val="104262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86" y="469392"/>
            <a:ext cx="7729728" cy="86410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lvl="0" algn="l"/>
            <a:r>
              <a:rPr lang="hr-HR" i="1" cap="none" dirty="0"/>
              <a:t>Dugi bijeli štap za slijepe</a:t>
            </a:r>
            <a:endParaRPr lang="hr-HR" cap="none" dirty="0"/>
          </a:p>
        </p:txBody>
      </p:sp>
      <p:sp>
        <p:nvSpPr>
          <p:cNvPr id="3" name="Content Placeholder 2"/>
          <p:cNvSpPr>
            <a:spLocks noGrp="1"/>
          </p:cNvSpPr>
          <p:nvPr>
            <p:ph idx="1"/>
          </p:nvPr>
        </p:nvSpPr>
        <p:spPr>
          <a:xfrm>
            <a:off x="838200" y="1676400"/>
            <a:ext cx="5314950" cy="4063627"/>
          </a:xfrm>
        </p:spPr>
        <p:txBody>
          <a:bodyPr>
            <a:normAutofit/>
          </a:bodyPr>
          <a:lstStyle/>
          <a:p>
            <a:pPr marL="0" indent="0">
              <a:buNone/>
            </a:pPr>
            <a:r>
              <a:rPr lang="hr-HR" dirty="0"/>
              <a:t>Uvjeti: </a:t>
            </a:r>
          </a:p>
          <a:p>
            <a:r>
              <a:rPr lang="hr-HR" dirty="0"/>
              <a:t>Navršena 6. godina života</a:t>
            </a:r>
          </a:p>
          <a:p>
            <a:r>
              <a:rPr lang="hr-HR" dirty="0"/>
              <a:t>Doznaka liječnika opće prakse</a:t>
            </a:r>
          </a:p>
          <a:p>
            <a:pPr marL="0" indent="0">
              <a:buNone/>
            </a:pPr>
            <a:endParaRPr lang="hr-HR" dirty="0"/>
          </a:p>
          <a:p>
            <a:pPr marL="0" indent="0">
              <a:buNone/>
            </a:pPr>
            <a:r>
              <a:rPr lang="hr-HR" dirty="0"/>
              <a:t>Rok uporabe</a:t>
            </a:r>
          </a:p>
          <a:p>
            <a:r>
              <a:rPr lang="hr-HR" dirty="0"/>
              <a:t>1 godina</a:t>
            </a:r>
          </a:p>
          <a:p>
            <a:pPr marL="0" indent="0">
              <a:buNone/>
            </a:pPr>
            <a:endParaRPr lang="hr-HR" dirty="0"/>
          </a:p>
          <a:p>
            <a:pPr marL="0" indent="0">
              <a:buNone/>
            </a:pPr>
            <a:r>
              <a:rPr lang="hr-HR" dirty="0"/>
              <a:t>Mogućnosti:</a:t>
            </a:r>
          </a:p>
          <a:p>
            <a:r>
              <a:rPr lang="hr-HR" dirty="0"/>
              <a:t>Više vrsta dugog bijelog štapa, podupirući štap, štaka</a:t>
            </a:r>
          </a:p>
        </p:txBody>
      </p:sp>
      <p:pic>
        <p:nvPicPr>
          <p:cNvPr id="8" name="Slika 7"/>
          <p:cNvPicPr>
            <a:picLocks noChangeAspect="1"/>
          </p:cNvPicPr>
          <p:nvPr/>
        </p:nvPicPr>
        <p:blipFill>
          <a:blip r:embed="rId3"/>
          <a:stretch>
            <a:fillRect/>
          </a:stretch>
        </p:blipFill>
        <p:spPr>
          <a:xfrm>
            <a:off x="7746805" y="1390650"/>
            <a:ext cx="2719271" cy="2511694"/>
          </a:xfrm>
          <a:prstGeom prst="rect">
            <a:avLst/>
          </a:prstGeom>
        </p:spPr>
      </p:pic>
      <p:pic>
        <p:nvPicPr>
          <p:cNvPr id="9" name="Slika 8"/>
          <p:cNvPicPr>
            <a:picLocks noChangeAspect="1"/>
          </p:cNvPicPr>
          <p:nvPr/>
        </p:nvPicPr>
        <p:blipFill>
          <a:blip r:embed="rId4"/>
          <a:stretch>
            <a:fillRect/>
          </a:stretch>
        </p:blipFill>
        <p:spPr>
          <a:xfrm>
            <a:off x="7893124" y="4108784"/>
            <a:ext cx="1941439" cy="2642861"/>
          </a:xfrm>
          <a:prstGeom prst="rect">
            <a:avLst/>
          </a:prstGeom>
        </p:spPr>
      </p:pic>
      <p:pic>
        <p:nvPicPr>
          <p:cNvPr id="5" name="Slika 4"/>
          <p:cNvPicPr>
            <a:picLocks noChangeAspect="1"/>
          </p:cNvPicPr>
          <p:nvPr/>
        </p:nvPicPr>
        <p:blipFill>
          <a:blip r:embed="rId5"/>
          <a:stretch>
            <a:fillRect/>
          </a:stretch>
        </p:blipFill>
        <p:spPr>
          <a:xfrm>
            <a:off x="5833179" y="1819858"/>
            <a:ext cx="1668846" cy="3032060"/>
          </a:xfrm>
          <a:prstGeom prst="rect">
            <a:avLst/>
          </a:prstGeom>
        </p:spPr>
      </p:pic>
    </p:spTree>
    <p:extLst>
      <p:ext uri="{BB962C8B-B14F-4D97-AF65-F5344CB8AC3E}">
        <p14:creationId xmlns:p14="http://schemas.microsoft.com/office/powerpoint/2010/main" val="108827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886" y="564642"/>
            <a:ext cx="7729728" cy="8450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i="1" cap="none" dirty="0"/>
              <a:t>Ručni/ džepni sat za slijepe – taktilni ili govorni </a:t>
            </a:r>
            <a:endParaRPr lang="hr-HR" cap="none" dirty="0"/>
          </a:p>
        </p:txBody>
      </p:sp>
      <p:sp>
        <p:nvSpPr>
          <p:cNvPr id="3" name="Content Placeholder 2"/>
          <p:cNvSpPr>
            <a:spLocks noGrp="1"/>
          </p:cNvSpPr>
          <p:nvPr>
            <p:ph idx="1"/>
          </p:nvPr>
        </p:nvSpPr>
        <p:spPr>
          <a:xfrm>
            <a:off x="992886" y="1752600"/>
            <a:ext cx="8967978" cy="3987427"/>
          </a:xfrm>
        </p:spPr>
        <p:txBody>
          <a:bodyPr>
            <a:normAutofit/>
          </a:bodyPr>
          <a:lstStyle/>
          <a:p>
            <a:pPr marL="0" indent="0">
              <a:buNone/>
            </a:pPr>
            <a:r>
              <a:rPr lang="hr-HR" dirty="0"/>
              <a:t>Uvjeti:</a:t>
            </a:r>
          </a:p>
          <a:p>
            <a:r>
              <a:rPr lang="hr-HR" dirty="0"/>
              <a:t>Navršena 6. godina života</a:t>
            </a:r>
          </a:p>
          <a:p>
            <a:r>
              <a:rPr lang="hr-HR" dirty="0"/>
              <a:t>Doznaka liječnika opće prakse </a:t>
            </a:r>
          </a:p>
          <a:p>
            <a:endParaRPr lang="hr-HR" dirty="0"/>
          </a:p>
          <a:p>
            <a:pPr marL="0" indent="0">
              <a:buNone/>
            </a:pPr>
            <a:r>
              <a:rPr lang="hr-HR" dirty="0"/>
              <a:t>Rok upotrebe: </a:t>
            </a:r>
          </a:p>
          <a:p>
            <a:r>
              <a:rPr lang="hr-HR" dirty="0"/>
              <a:t>Od 7 do 18 godine svake 4 godine</a:t>
            </a:r>
          </a:p>
          <a:p>
            <a:r>
              <a:rPr lang="hr-HR" dirty="0"/>
              <a:t>Od 18 godina svakih 5 godina</a:t>
            </a:r>
          </a:p>
          <a:p>
            <a:pPr marL="0" indent="0">
              <a:buNone/>
            </a:pPr>
            <a:endParaRPr lang="hr-HR" dirty="0"/>
          </a:p>
          <a:p>
            <a:pPr marL="0" indent="0">
              <a:buNone/>
            </a:pPr>
            <a:r>
              <a:rPr lang="hr-HR" dirty="0"/>
              <a:t>Mogućnosti:</a:t>
            </a:r>
          </a:p>
          <a:p>
            <a:r>
              <a:rPr lang="hr-HR" dirty="0"/>
              <a:t> m/ž </a:t>
            </a:r>
            <a:r>
              <a:rPr lang="hr-HR" dirty="0" err="1"/>
              <a:t>brajev</a:t>
            </a:r>
            <a:r>
              <a:rPr lang="hr-HR" dirty="0"/>
              <a:t> sat, m/ž govorni sat, m/ž sat za slabovidne.</a:t>
            </a:r>
          </a:p>
          <a:p>
            <a:endParaRPr lang="hr-HR" dirty="0"/>
          </a:p>
        </p:txBody>
      </p:sp>
      <p:pic>
        <p:nvPicPr>
          <p:cNvPr id="4" name="Slika 2"/>
          <p:cNvPicPr>
            <a:picLocks noChangeAspect="1"/>
          </p:cNvPicPr>
          <p:nvPr/>
        </p:nvPicPr>
        <p:blipFill>
          <a:blip r:embed="rId2"/>
          <a:srcRect l="12753" r="12579"/>
          <a:stretch>
            <a:fillRect/>
          </a:stretch>
        </p:blipFill>
        <p:spPr>
          <a:xfrm>
            <a:off x="6765122" y="1543050"/>
            <a:ext cx="2208213" cy="2962275"/>
          </a:xfrm>
          <a:prstGeom prst="rect">
            <a:avLst/>
          </a:prstGeom>
          <a:noFill/>
          <a:ln w="9525">
            <a:noFill/>
          </a:ln>
        </p:spPr>
      </p:pic>
      <p:pic>
        <p:nvPicPr>
          <p:cNvPr id="5" name="Slika 16"/>
          <p:cNvPicPr>
            <a:picLocks noChangeAspect="1"/>
          </p:cNvPicPr>
          <p:nvPr/>
        </p:nvPicPr>
        <p:blipFill>
          <a:blip r:embed="rId3"/>
          <a:srcRect l="8871" r="16518"/>
          <a:stretch>
            <a:fillRect/>
          </a:stretch>
        </p:blipFill>
        <p:spPr>
          <a:xfrm>
            <a:off x="9224057" y="747764"/>
            <a:ext cx="2209795" cy="2962275"/>
          </a:xfrm>
          <a:prstGeom prst="rect">
            <a:avLst/>
          </a:prstGeom>
          <a:noFill/>
          <a:ln w="9525">
            <a:noFill/>
          </a:ln>
        </p:spPr>
      </p:pic>
      <p:pic>
        <p:nvPicPr>
          <p:cNvPr id="6" name="Slika 5"/>
          <p:cNvPicPr>
            <a:picLocks noChangeAspect="1"/>
          </p:cNvPicPr>
          <p:nvPr/>
        </p:nvPicPr>
        <p:blipFill>
          <a:blip r:embed="rId4"/>
          <a:stretch>
            <a:fillRect/>
          </a:stretch>
        </p:blipFill>
        <p:spPr>
          <a:xfrm>
            <a:off x="9224057" y="4052939"/>
            <a:ext cx="2104717" cy="2634702"/>
          </a:xfrm>
          <a:prstGeom prst="rect">
            <a:avLst/>
          </a:prstGeom>
        </p:spPr>
      </p:pic>
      <p:pic>
        <p:nvPicPr>
          <p:cNvPr id="7" name="Slika 6"/>
          <p:cNvPicPr>
            <a:picLocks noChangeAspect="1"/>
          </p:cNvPicPr>
          <p:nvPr/>
        </p:nvPicPr>
        <p:blipFill>
          <a:blip r:embed="rId5"/>
          <a:stretch>
            <a:fillRect/>
          </a:stretch>
        </p:blipFill>
        <p:spPr>
          <a:xfrm>
            <a:off x="7039550" y="4254782"/>
            <a:ext cx="2670279" cy="2603218"/>
          </a:xfrm>
          <a:prstGeom prst="rect">
            <a:avLst/>
          </a:prstGeom>
        </p:spPr>
      </p:pic>
    </p:spTree>
    <p:extLst>
      <p:ext uri="{BB962C8B-B14F-4D97-AF65-F5344CB8AC3E}">
        <p14:creationId xmlns:p14="http://schemas.microsoft.com/office/powerpoint/2010/main" val="1758920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640842"/>
            <a:ext cx="9294114" cy="78790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Reproduktor/snimač zvučnih knjiga u </a:t>
            </a:r>
            <a:r>
              <a:rPr lang="hr-HR" cap="none" dirty="0" err="1"/>
              <a:t>daisy</a:t>
            </a:r>
            <a:r>
              <a:rPr lang="hr-HR" cap="none" dirty="0"/>
              <a:t> formatu za slijepe osobe</a:t>
            </a:r>
          </a:p>
        </p:txBody>
      </p:sp>
      <p:sp>
        <p:nvSpPr>
          <p:cNvPr id="3" name="Content Placeholder 2"/>
          <p:cNvSpPr>
            <a:spLocks noGrp="1"/>
          </p:cNvSpPr>
          <p:nvPr>
            <p:ph idx="1"/>
          </p:nvPr>
        </p:nvSpPr>
        <p:spPr>
          <a:xfrm>
            <a:off x="666750" y="1627003"/>
            <a:ext cx="8039100" cy="4248150"/>
          </a:xfrm>
        </p:spPr>
        <p:txBody>
          <a:bodyPr>
            <a:normAutofit lnSpcReduction="10000"/>
          </a:bodyPr>
          <a:lstStyle/>
          <a:p>
            <a:pPr marL="0" indent="0">
              <a:buNone/>
            </a:pPr>
            <a:r>
              <a:rPr lang="hr-HR" dirty="0"/>
              <a:t>Uvjeti: </a:t>
            </a:r>
          </a:p>
          <a:p>
            <a:r>
              <a:rPr lang="hr-HR" dirty="0"/>
              <a:t>Navršena 6. godina života </a:t>
            </a:r>
          </a:p>
          <a:p>
            <a:r>
              <a:rPr lang="hr-HR" dirty="0"/>
              <a:t>Uputnica liječnika opće medicine za specijalistu oftalmologa koji propisuje pomagalo</a:t>
            </a:r>
          </a:p>
          <a:p>
            <a:r>
              <a:rPr lang="hr-HR" dirty="0"/>
              <a:t>Odobrenje ovlaštenog doktora nadležne područne službe HZZO-a na temelju zahtjeva, propisane tiskanice i dokaza o medicinskoj indikaciji.</a:t>
            </a:r>
          </a:p>
          <a:p>
            <a:endParaRPr lang="hr-HR" dirty="0"/>
          </a:p>
          <a:p>
            <a:pPr marL="0" indent="0">
              <a:buNone/>
            </a:pPr>
            <a:r>
              <a:rPr lang="hr-HR" dirty="0"/>
              <a:t>Rok uporabe: </a:t>
            </a:r>
          </a:p>
          <a:p>
            <a:r>
              <a:rPr lang="hr-HR" dirty="0"/>
              <a:t>5 godina</a:t>
            </a:r>
          </a:p>
          <a:p>
            <a:endParaRPr lang="hr-HR" dirty="0"/>
          </a:p>
          <a:p>
            <a:pPr marL="0" indent="0">
              <a:buNone/>
            </a:pPr>
            <a:r>
              <a:rPr lang="hr-HR" dirty="0"/>
              <a:t>Mogućnosti: </a:t>
            </a:r>
          </a:p>
          <a:p>
            <a:r>
              <a:rPr lang="hr-HR" dirty="0"/>
              <a:t>Džepni Evo E10 i stolni VR STRATUS</a:t>
            </a:r>
          </a:p>
        </p:txBody>
      </p:sp>
      <p:pic>
        <p:nvPicPr>
          <p:cNvPr id="5" name="Slika 4"/>
          <p:cNvPicPr>
            <a:picLocks noChangeAspect="1"/>
          </p:cNvPicPr>
          <p:nvPr/>
        </p:nvPicPr>
        <p:blipFill rotWithShape="1">
          <a:blip r:embed="rId2"/>
          <a:srcRect l="2610"/>
          <a:stretch/>
        </p:blipFill>
        <p:spPr>
          <a:xfrm>
            <a:off x="6800849" y="3751078"/>
            <a:ext cx="2843151" cy="2859272"/>
          </a:xfrm>
          <a:prstGeom prst="rect">
            <a:avLst/>
          </a:prstGeom>
        </p:spPr>
      </p:pic>
      <p:pic>
        <p:nvPicPr>
          <p:cNvPr id="6" name="Slika 5"/>
          <p:cNvPicPr>
            <a:picLocks noChangeAspect="1"/>
          </p:cNvPicPr>
          <p:nvPr/>
        </p:nvPicPr>
        <p:blipFill>
          <a:blip r:embed="rId3"/>
          <a:stretch>
            <a:fillRect/>
          </a:stretch>
        </p:blipFill>
        <p:spPr>
          <a:xfrm>
            <a:off x="9222029" y="1544650"/>
            <a:ext cx="2627885" cy="2898800"/>
          </a:xfrm>
          <a:prstGeom prst="rect">
            <a:avLst/>
          </a:prstGeom>
        </p:spPr>
      </p:pic>
    </p:spTree>
    <p:extLst>
      <p:ext uri="{BB962C8B-B14F-4D97-AF65-F5344CB8AC3E}">
        <p14:creationId xmlns:p14="http://schemas.microsoft.com/office/powerpoint/2010/main" val="162782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836" y="602742"/>
            <a:ext cx="8987028" cy="90220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lvl="0" algn="l"/>
            <a:r>
              <a:rPr lang="hr-HR" cap="none" dirty="0" err="1"/>
              <a:t>Braillev</a:t>
            </a:r>
            <a:r>
              <a:rPr lang="hr-HR" cap="none" dirty="0"/>
              <a:t> pisaći uređaj</a:t>
            </a:r>
          </a:p>
        </p:txBody>
      </p:sp>
      <p:sp>
        <p:nvSpPr>
          <p:cNvPr id="3" name="Content Placeholder 2"/>
          <p:cNvSpPr>
            <a:spLocks noGrp="1"/>
          </p:cNvSpPr>
          <p:nvPr>
            <p:ph idx="1"/>
          </p:nvPr>
        </p:nvSpPr>
        <p:spPr>
          <a:xfrm>
            <a:off x="973836" y="1885950"/>
            <a:ext cx="6798564" cy="4552950"/>
          </a:xfrm>
        </p:spPr>
        <p:txBody>
          <a:bodyPr>
            <a:normAutofit/>
          </a:bodyPr>
          <a:lstStyle/>
          <a:p>
            <a:pPr marL="0" indent="0">
              <a:buNone/>
            </a:pPr>
            <a:r>
              <a:rPr lang="hr-HR" dirty="0"/>
              <a:t>Uvjeti:</a:t>
            </a:r>
          </a:p>
          <a:p>
            <a:r>
              <a:rPr lang="hr-HR" dirty="0"/>
              <a:t>Za osobe na redovnom školovanju od 7. godine života ili odrasle osobe koje se služe brajicom</a:t>
            </a:r>
          </a:p>
          <a:p>
            <a:r>
              <a:rPr lang="hr-HR" dirty="0"/>
              <a:t>Dodatni uvjeti: potvrda o završenom školovanju iz </a:t>
            </a:r>
            <a:r>
              <a:rPr lang="hr-HR" dirty="0" err="1"/>
              <a:t>Braillevog</a:t>
            </a:r>
            <a:r>
              <a:rPr lang="hr-HR" dirty="0"/>
              <a:t> pisma;  preporuka Hrvatskog saveza slijepih ili temeljne udruge Hrvatskog saveza slijepih da se osoba služi </a:t>
            </a:r>
            <a:r>
              <a:rPr lang="hr-HR" dirty="0" err="1"/>
              <a:t>Braillevim</a:t>
            </a:r>
            <a:r>
              <a:rPr lang="hr-HR" dirty="0"/>
              <a:t> pismom. </a:t>
            </a:r>
          </a:p>
          <a:p>
            <a:r>
              <a:rPr lang="hr-HR" dirty="0"/>
              <a:t>Uputnica liječnika opće medicine za specijalistu oftalmologa koji propisuje pravo na pomagalo.</a:t>
            </a:r>
          </a:p>
          <a:p>
            <a:r>
              <a:rPr lang="hr-HR" dirty="0"/>
              <a:t>Pomagalo odobrava ovlašteni doktor u područnoj službi HZZO-a.</a:t>
            </a:r>
          </a:p>
          <a:p>
            <a:pPr marL="0" indent="0">
              <a:buNone/>
            </a:pPr>
            <a:endParaRPr lang="hr-HR" dirty="0"/>
          </a:p>
          <a:p>
            <a:pPr marL="0" indent="0">
              <a:buNone/>
            </a:pPr>
            <a:r>
              <a:rPr lang="hr-HR" dirty="0"/>
              <a:t>Rok upotrebe:</a:t>
            </a:r>
          </a:p>
          <a:p>
            <a:r>
              <a:rPr lang="hr-HR" dirty="0"/>
              <a:t>15 godina</a:t>
            </a:r>
          </a:p>
          <a:p>
            <a:pPr marL="0" indent="0">
              <a:buNone/>
            </a:pPr>
            <a:endParaRPr lang="hr-HR" dirty="0"/>
          </a:p>
        </p:txBody>
      </p:sp>
      <p:pic>
        <p:nvPicPr>
          <p:cNvPr id="8" name="Slika 2"/>
          <p:cNvPicPr>
            <a:picLocks noChangeAspect="1"/>
          </p:cNvPicPr>
          <p:nvPr/>
        </p:nvPicPr>
        <p:blipFill>
          <a:blip r:embed="rId2"/>
          <a:srcRect t="18684" b="15585"/>
          <a:stretch>
            <a:fillRect/>
          </a:stretch>
        </p:blipFill>
        <p:spPr>
          <a:xfrm>
            <a:off x="7620000" y="4162425"/>
            <a:ext cx="3615420" cy="2375535"/>
          </a:xfrm>
          <a:prstGeom prst="rect">
            <a:avLst/>
          </a:prstGeom>
          <a:noFill/>
          <a:ln w="9525">
            <a:noFill/>
          </a:ln>
        </p:spPr>
      </p:pic>
      <p:pic>
        <p:nvPicPr>
          <p:cNvPr id="9" name="Slika 13"/>
          <p:cNvPicPr>
            <a:picLocks noChangeAspect="1"/>
          </p:cNvPicPr>
          <p:nvPr/>
        </p:nvPicPr>
        <p:blipFill>
          <a:blip r:embed="rId3"/>
          <a:stretch>
            <a:fillRect/>
          </a:stretch>
        </p:blipFill>
        <p:spPr>
          <a:xfrm>
            <a:off x="10170032" y="1998345"/>
            <a:ext cx="1466215" cy="1541145"/>
          </a:xfrm>
          <a:prstGeom prst="rect">
            <a:avLst/>
          </a:prstGeom>
          <a:noFill/>
          <a:ln w="9525">
            <a:noFill/>
          </a:ln>
        </p:spPr>
      </p:pic>
      <p:sp>
        <p:nvSpPr>
          <p:cNvPr id="10" name="Rezervirano mjesto teksta 3"/>
          <p:cNvSpPr txBox="1"/>
          <p:nvPr/>
        </p:nvSpPr>
        <p:spPr>
          <a:xfrm>
            <a:off x="9576030" y="1501775"/>
            <a:ext cx="2606675" cy="530225"/>
          </a:xfrm>
          <a:prstGeom prst="rect">
            <a:avLst/>
          </a:prstGeom>
          <a:noFill/>
          <a:ln w="9525">
            <a:noFill/>
          </a:ln>
        </p:spPr>
        <p:txBody>
          <a:bodyPr anchor="t"/>
          <a:lstStyle/>
          <a:p>
            <a:pPr lvl="0" defTabSz="457200" eaLnBrk="1" hangingPunct="1">
              <a:spcBef>
                <a:spcPct val="20000"/>
              </a:spcBef>
              <a:spcAft>
                <a:spcPts val="600"/>
              </a:spcAft>
              <a:buClr>
                <a:srgbClr val="374D81"/>
              </a:buClr>
              <a:buSzPct val="145000"/>
            </a:pPr>
            <a:r>
              <a:rPr lang="hr-HR" altLang="sr-Latn-RS" sz="2400" dirty="0">
                <a:latin typeface="Corbel" panose="020B0503020204020204" pitchFamily="34" charset="0"/>
                <a:ea typeface="Corbel" panose="020B0503020204020204" pitchFamily="34" charset="0"/>
              </a:rPr>
              <a:t>    </a:t>
            </a:r>
            <a:r>
              <a:rPr lang="en-AU" altLang="sr-Latn-RS" sz="2400" dirty="0" err="1">
                <a:latin typeface="Corbel" panose="020B0503020204020204" pitchFamily="34" charset="0"/>
                <a:ea typeface="Corbel" panose="020B0503020204020204" pitchFamily="34" charset="0"/>
              </a:rPr>
              <a:t>Brailleevo</a:t>
            </a:r>
            <a:r>
              <a:rPr lang="en-AU" altLang="sr-Latn-RS" sz="2400" dirty="0">
                <a:latin typeface="Corbel" panose="020B0503020204020204" pitchFamily="34" charset="0"/>
                <a:ea typeface="Corbel" panose="020B0503020204020204" pitchFamily="34" charset="0"/>
              </a:rPr>
              <a:t> pismo</a:t>
            </a:r>
          </a:p>
        </p:txBody>
      </p:sp>
    </p:spTree>
    <p:extLst>
      <p:ext uri="{BB962C8B-B14F-4D97-AF65-F5344CB8AC3E}">
        <p14:creationId xmlns:p14="http://schemas.microsoft.com/office/powerpoint/2010/main" val="308018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636" y="640842"/>
            <a:ext cx="8646414" cy="71170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Čitač ekrana s govornom jedinicom</a:t>
            </a:r>
          </a:p>
        </p:txBody>
      </p:sp>
      <p:sp>
        <p:nvSpPr>
          <p:cNvPr id="3" name="Content Placeholder 2"/>
          <p:cNvSpPr>
            <a:spLocks noGrp="1"/>
          </p:cNvSpPr>
          <p:nvPr>
            <p:ph idx="1"/>
          </p:nvPr>
        </p:nvSpPr>
        <p:spPr>
          <a:xfrm>
            <a:off x="897636" y="1790700"/>
            <a:ext cx="9922764" cy="4229100"/>
          </a:xfrm>
        </p:spPr>
        <p:txBody>
          <a:bodyPr>
            <a:normAutofit/>
          </a:bodyPr>
          <a:lstStyle/>
          <a:p>
            <a:pPr marL="0" indent="0">
              <a:buNone/>
            </a:pPr>
            <a:r>
              <a:rPr lang="hr-HR" dirty="0"/>
              <a:t>Uvjeti;</a:t>
            </a:r>
          </a:p>
          <a:p>
            <a:r>
              <a:rPr lang="hr-HR" dirty="0"/>
              <a:t>Osobe na redovnom školovanju te osobe osposobljene za rad tim pomagalom -  potvrda koju izdaje Hrvatski savez slijepih i potvrdu obrazovne ustanove o redovnom školovanju. </a:t>
            </a:r>
          </a:p>
          <a:p>
            <a:r>
              <a:rPr lang="hr-HR" dirty="0"/>
              <a:t>Pravo se može ostvariti od 7. do 65. godine života.</a:t>
            </a:r>
          </a:p>
          <a:p>
            <a:r>
              <a:rPr lang="hr-HR" dirty="0"/>
              <a:t>Potrebna je Uputnica liječnika opće medicine za specijalistu oftalmologa koji propisuje pomagalo. </a:t>
            </a:r>
          </a:p>
          <a:p>
            <a:r>
              <a:rPr lang="hr-HR" dirty="0"/>
              <a:t>Pomagalo odobrava ovlašteni doktor nadležne područne službe HZZO-a na temelju zahtjeva, propisane tiskanice i dokaza o medicinskoj indikaciji. </a:t>
            </a:r>
          </a:p>
          <a:p>
            <a:endParaRPr lang="hr-HR" dirty="0"/>
          </a:p>
          <a:p>
            <a:r>
              <a:rPr lang="hr-HR" dirty="0"/>
              <a:t>Rok uporabe: 8 godina</a:t>
            </a:r>
          </a:p>
        </p:txBody>
      </p:sp>
      <p:pic>
        <p:nvPicPr>
          <p:cNvPr id="4" name="Slika 3"/>
          <p:cNvPicPr>
            <a:picLocks noChangeAspect="1"/>
          </p:cNvPicPr>
          <p:nvPr/>
        </p:nvPicPr>
        <p:blipFill>
          <a:blip r:embed="rId2"/>
          <a:stretch>
            <a:fillRect/>
          </a:stretch>
        </p:blipFill>
        <p:spPr>
          <a:xfrm>
            <a:off x="8058151" y="4192653"/>
            <a:ext cx="3519052" cy="2341497"/>
          </a:xfrm>
          <a:prstGeom prst="rect">
            <a:avLst/>
          </a:prstGeom>
        </p:spPr>
      </p:pic>
    </p:spTree>
    <p:extLst>
      <p:ext uri="{BB962C8B-B14F-4D97-AF65-F5344CB8AC3E}">
        <p14:creationId xmlns:p14="http://schemas.microsoft.com/office/powerpoint/2010/main" val="333791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036" y="412242"/>
            <a:ext cx="8741664" cy="8450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lvl="0" algn="l"/>
            <a:r>
              <a:rPr lang="hr-HR" cap="none" dirty="0" err="1"/>
              <a:t>Brailleva</a:t>
            </a:r>
            <a:r>
              <a:rPr lang="hr-HR" cap="none" dirty="0"/>
              <a:t> elektronička bilježnica</a:t>
            </a:r>
          </a:p>
        </p:txBody>
      </p:sp>
      <p:sp>
        <p:nvSpPr>
          <p:cNvPr id="3" name="Content Placeholder 2"/>
          <p:cNvSpPr>
            <a:spLocks noGrp="1"/>
          </p:cNvSpPr>
          <p:nvPr>
            <p:ph idx="1"/>
          </p:nvPr>
        </p:nvSpPr>
        <p:spPr>
          <a:xfrm>
            <a:off x="1050036" y="1481644"/>
            <a:ext cx="10227564" cy="4514850"/>
          </a:xfrm>
        </p:spPr>
        <p:txBody>
          <a:bodyPr>
            <a:normAutofit/>
          </a:bodyPr>
          <a:lstStyle/>
          <a:p>
            <a:pPr marL="0" indent="0">
              <a:buNone/>
            </a:pPr>
            <a:r>
              <a:rPr lang="hr-HR" dirty="0"/>
              <a:t>Uvjeti:</a:t>
            </a:r>
          </a:p>
          <a:p>
            <a:r>
              <a:rPr lang="hr-HR" dirty="0"/>
              <a:t>Redovno školovanje i prekvalifikacija</a:t>
            </a:r>
          </a:p>
          <a:p>
            <a:r>
              <a:rPr lang="hr-HR" dirty="0"/>
              <a:t>Dodatni uvjeti : potvrda o završenom školovanju iz </a:t>
            </a:r>
            <a:r>
              <a:rPr lang="hr-HR" dirty="0" err="1"/>
              <a:t>Brailleevog</a:t>
            </a:r>
            <a:r>
              <a:rPr lang="hr-HR" dirty="0"/>
              <a:t> pisma;  preporuka Hrvatskog saveza slijepih ili temeljne udruge hrvatskog saveza slijepih da je osigurana slijepa osoba sposobna služiti se </a:t>
            </a:r>
            <a:r>
              <a:rPr lang="hr-HR" dirty="0" err="1"/>
              <a:t>Braillevim</a:t>
            </a:r>
            <a:r>
              <a:rPr lang="hr-HR" dirty="0"/>
              <a:t> pismom.</a:t>
            </a:r>
          </a:p>
          <a:p>
            <a:r>
              <a:rPr lang="hr-HR" dirty="0"/>
              <a:t>Potrebna je Uputnica liječnika opće medicine za specijalistu oftalmologa koji je zaposlen na Klinici te on propisuje pomagalo. </a:t>
            </a:r>
          </a:p>
          <a:p>
            <a:r>
              <a:rPr lang="hr-HR" dirty="0"/>
              <a:t>Pomagalo odobrava ovlašteni doktor nadležne područne službe HZZO-a na temelju zahtjeva, propisane tiskanice i dokaza o medicinskoj indikaciji.</a:t>
            </a:r>
          </a:p>
          <a:p>
            <a:pPr marL="0" indent="0">
              <a:buNone/>
            </a:pPr>
            <a:endParaRPr lang="hr-HR" dirty="0"/>
          </a:p>
          <a:p>
            <a:pPr marL="0" indent="0">
              <a:buNone/>
            </a:pPr>
            <a:r>
              <a:rPr lang="hr-HR" dirty="0"/>
              <a:t>Rok uporabe: 7 godina</a:t>
            </a:r>
          </a:p>
          <a:p>
            <a:pPr marL="0" indent="0">
              <a:buNone/>
            </a:pPr>
            <a:endParaRPr lang="hr-HR" dirty="0"/>
          </a:p>
          <a:p>
            <a:endParaRPr lang="hr-HR" dirty="0"/>
          </a:p>
        </p:txBody>
      </p:sp>
      <p:pic>
        <p:nvPicPr>
          <p:cNvPr id="4" name="Slika 3"/>
          <p:cNvPicPr>
            <a:picLocks noChangeAspect="1"/>
          </p:cNvPicPr>
          <p:nvPr/>
        </p:nvPicPr>
        <p:blipFill>
          <a:blip r:embed="rId2"/>
          <a:stretch>
            <a:fillRect/>
          </a:stretch>
        </p:blipFill>
        <p:spPr>
          <a:xfrm>
            <a:off x="7124700" y="4392761"/>
            <a:ext cx="3810000" cy="2331166"/>
          </a:xfrm>
          <a:prstGeom prst="rect">
            <a:avLst/>
          </a:prstGeom>
        </p:spPr>
      </p:pic>
    </p:spTree>
    <p:extLst>
      <p:ext uri="{BB962C8B-B14F-4D97-AF65-F5344CB8AC3E}">
        <p14:creationId xmlns:p14="http://schemas.microsoft.com/office/powerpoint/2010/main" val="412869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86" y="259842"/>
            <a:ext cx="6131814" cy="6926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Elektroničko povećalo</a:t>
            </a:r>
          </a:p>
        </p:txBody>
      </p:sp>
      <p:sp>
        <p:nvSpPr>
          <p:cNvPr id="3" name="Content Placeholder 2"/>
          <p:cNvSpPr>
            <a:spLocks noGrp="1"/>
          </p:cNvSpPr>
          <p:nvPr>
            <p:ph idx="1"/>
          </p:nvPr>
        </p:nvSpPr>
        <p:spPr>
          <a:xfrm>
            <a:off x="707136" y="2514600"/>
            <a:ext cx="10037064" cy="4933950"/>
          </a:xfrm>
        </p:spPr>
        <p:txBody>
          <a:bodyPr>
            <a:normAutofit/>
          </a:bodyPr>
          <a:lstStyle/>
          <a:p>
            <a:pPr marL="0" indent="0">
              <a:buNone/>
            </a:pPr>
            <a:r>
              <a:rPr lang="hr-HR" dirty="0"/>
              <a:t>Uvjeti:</a:t>
            </a:r>
          </a:p>
          <a:p>
            <a:r>
              <a:rPr lang="hr-HR" dirty="0"/>
              <a:t>slijepe osobe s ostatkom vida kod redovnog školovanja i sve osigurane osobe s vidnom oštrinom manjom od 20%.</a:t>
            </a:r>
          </a:p>
          <a:p>
            <a:r>
              <a:rPr lang="hr-HR" dirty="0"/>
              <a:t>Potrebna  je Uputnica liječnika opće medicine za specijalistu oftalmologa koji je zaposlen na Klinici te on propisuje pomagalo. </a:t>
            </a:r>
          </a:p>
          <a:p>
            <a:r>
              <a:rPr lang="hr-HR" dirty="0"/>
              <a:t>Pomagalo odobrava ovlašteni doktor nadležne područne službe HZZO-a na temelju zahtjeva, propisane tiskanice i dokaza o medicinskoj indikaciji.</a:t>
            </a:r>
          </a:p>
          <a:p>
            <a:endParaRPr lang="hr-HR" dirty="0"/>
          </a:p>
          <a:p>
            <a:pPr marL="0" indent="0">
              <a:buNone/>
            </a:pPr>
            <a:r>
              <a:rPr lang="hr-HR" dirty="0"/>
              <a:t>Rok uporabe: 7 godina</a:t>
            </a:r>
          </a:p>
          <a:p>
            <a:pPr marL="0" indent="0">
              <a:buNone/>
            </a:pPr>
            <a:endParaRPr lang="hr-HR" dirty="0"/>
          </a:p>
          <a:p>
            <a:pPr marL="0" indent="0">
              <a:buNone/>
            </a:pPr>
            <a:r>
              <a:rPr lang="hr-HR" dirty="0"/>
              <a:t>* Osigurana osoba nema pravo na elektroničko povećalo ako je već ostvarila pravo na teleskopske naočale.</a:t>
            </a:r>
          </a:p>
        </p:txBody>
      </p:sp>
      <p:pic>
        <p:nvPicPr>
          <p:cNvPr id="7" name="Slika 6"/>
          <p:cNvPicPr/>
          <p:nvPr/>
        </p:nvPicPr>
        <p:blipFill rotWithShape="1">
          <a:blip r:embed="rId3"/>
          <a:srcRect l="17616" t="25114" r="53302" b="21410"/>
          <a:stretch/>
        </p:blipFill>
        <p:spPr bwMode="auto">
          <a:xfrm>
            <a:off x="8486775" y="259842"/>
            <a:ext cx="2619375" cy="26738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01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528275"/>
            <a:ext cx="8760714" cy="1188720"/>
          </a:xfrm>
        </p:spPr>
        <p:txBody>
          <a:bodyPr/>
          <a:lstStyle/>
          <a:p>
            <a:r>
              <a:rPr lang="hr-HR" cap="none" dirty="0"/>
              <a:t>Postupak vještačenja za ostvarivanje prava iz područja socijalne skrbi</a:t>
            </a:r>
          </a:p>
        </p:txBody>
      </p:sp>
      <p:sp>
        <p:nvSpPr>
          <p:cNvPr id="3" name="Content Placeholder 2"/>
          <p:cNvSpPr>
            <a:spLocks noGrp="1"/>
          </p:cNvSpPr>
          <p:nvPr>
            <p:ph idx="1"/>
          </p:nvPr>
        </p:nvSpPr>
        <p:spPr>
          <a:xfrm>
            <a:off x="723900" y="2114550"/>
            <a:ext cx="9236964" cy="3625477"/>
          </a:xfrm>
        </p:spPr>
        <p:txBody>
          <a:bodyPr>
            <a:normAutofit/>
          </a:bodyPr>
          <a:lstStyle/>
          <a:p>
            <a:pPr fontAlgn="base"/>
            <a:r>
              <a:rPr lang="hr-HR" dirty="0"/>
              <a:t>Postupak vještačenja za priznavanje prava na temelju težine invaliditeta – oštećenja funkcionalnih sposobnosti</a:t>
            </a:r>
          </a:p>
          <a:p>
            <a:pPr fontAlgn="base"/>
            <a:r>
              <a:rPr lang="hr-HR" dirty="0"/>
              <a:t>Korisnik: predaje zahtjev za ostvarivanje nekog od prava u sustavu socijalne skrbi; uz zahtjev za vještačenje obvezno se dostavlja raniji nalaz i mišljenje, osim kada se osoba prvi put upućuje na vještačenje, medicinska i druga dokumentacija</a:t>
            </a:r>
          </a:p>
          <a:p>
            <a:pPr algn="just" fontAlgn="base"/>
            <a:r>
              <a:rPr lang="hr-HR" dirty="0"/>
              <a:t>Hrvatski zavod za socijalni rad: na temelju zahtjeva stranke pokreće postupak vještačenja u Hrvatskom zavodu za mirovinsko osiguranje – pri Jedinstvenom tijelu vještačenja </a:t>
            </a:r>
          </a:p>
          <a:p>
            <a:pPr fontAlgn="base"/>
            <a:r>
              <a:rPr lang="hr-HR" dirty="0"/>
              <a:t>Pravo se ostvaruje Rješenjem Hrvatskog zavoda za socijalni rad, a temeljem Nalaza i mišljenja jedinstvenog tijela vještačenja  </a:t>
            </a:r>
          </a:p>
        </p:txBody>
      </p:sp>
    </p:spTree>
    <p:extLst>
      <p:ext uri="{BB962C8B-B14F-4D97-AF65-F5344CB8AC3E}">
        <p14:creationId xmlns:p14="http://schemas.microsoft.com/office/powerpoint/2010/main" val="324609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545592"/>
            <a:ext cx="10075164" cy="10355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algn="l"/>
            <a:r>
              <a:rPr lang="hr-HR" cap="none" dirty="0"/>
              <a:t>Aparat za brzo očitavanje razine šećera u krvi (</a:t>
            </a:r>
            <a:r>
              <a:rPr lang="hr-HR" cap="none" dirty="0" err="1"/>
              <a:t>Cala</a:t>
            </a:r>
            <a:r>
              <a:rPr lang="hr-HR" cap="none" dirty="0"/>
              <a:t> </a:t>
            </a:r>
            <a:r>
              <a:rPr lang="hr-HR" cap="none" dirty="0" err="1"/>
              <a:t>Wellion</a:t>
            </a:r>
            <a:r>
              <a:rPr lang="hr-HR" i="1" cap="none" dirty="0"/>
              <a:t>)</a:t>
            </a:r>
            <a:endParaRPr lang="hr-HR" cap="none" dirty="0"/>
          </a:p>
        </p:txBody>
      </p:sp>
      <p:sp>
        <p:nvSpPr>
          <p:cNvPr id="3" name="Content Placeholder 2"/>
          <p:cNvSpPr>
            <a:spLocks noGrp="1"/>
          </p:cNvSpPr>
          <p:nvPr>
            <p:ph idx="1"/>
          </p:nvPr>
        </p:nvSpPr>
        <p:spPr>
          <a:xfrm>
            <a:off x="554736" y="2152650"/>
            <a:ext cx="7792974" cy="4133850"/>
          </a:xfrm>
        </p:spPr>
        <p:txBody>
          <a:bodyPr/>
          <a:lstStyle/>
          <a:p>
            <a:pPr marL="0" indent="0">
              <a:buNone/>
            </a:pPr>
            <a:r>
              <a:rPr lang="hr-HR" dirty="0"/>
              <a:t>Uvjeti:</a:t>
            </a:r>
          </a:p>
          <a:p>
            <a:r>
              <a:rPr lang="hr-HR" dirty="0"/>
              <a:t>Slijepe osobe oboljele od dijabetesa na inzulinskoj terapiji s najmanje dvije doze dnevno. </a:t>
            </a:r>
          </a:p>
          <a:p>
            <a:r>
              <a:rPr lang="hr-HR" dirty="0"/>
              <a:t>Potrebna je uputnica liječnika opće medicine za specijalista dijabetologa koji propisuje preporuku za aparat za brzo očitavanje šećera u krvi s govornim modulom. </a:t>
            </a:r>
          </a:p>
          <a:p>
            <a:r>
              <a:rPr lang="hr-HR" dirty="0"/>
              <a:t>Liječnik opće medicine potom izdaje doznaku/potvrdu. </a:t>
            </a:r>
          </a:p>
          <a:p>
            <a:r>
              <a:rPr lang="hr-HR" dirty="0"/>
              <a:t>Potrebna je preporuka dijabetologa uz obrazloženje zašto preporučuje pomagalo. </a:t>
            </a:r>
          </a:p>
          <a:p>
            <a:endParaRPr lang="hr-HR" dirty="0"/>
          </a:p>
        </p:txBody>
      </p:sp>
      <p:pic>
        <p:nvPicPr>
          <p:cNvPr id="4" name="Picture 2" descr="4bfbcaac63a84"/>
          <p:cNvPicPr>
            <a:picLocks noChangeAspect="1"/>
          </p:cNvPicPr>
          <p:nvPr/>
        </p:nvPicPr>
        <p:blipFill>
          <a:blip r:embed="rId2"/>
          <a:stretch>
            <a:fillRect/>
          </a:stretch>
        </p:blipFill>
        <p:spPr>
          <a:xfrm>
            <a:off x="8653594" y="2152650"/>
            <a:ext cx="3143435" cy="3958908"/>
          </a:xfrm>
          <a:prstGeom prst="rect">
            <a:avLst/>
          </a:prstGeom>
          <a:noFill/>
          <a:ln w="9525">
            <a:noFill/>
          </a:ln>
        </p:spPr>
      </p:pic>
    </p:spTree>
    <p:extLst>
      <p:ext uri="{BB962C8B-B14F-4D97-AF65-F5344CB8AC3E}">
        <p14:creationId xmlns:p14="http://schemas.microsoft.com/office/powerpoint/2010/main" val="242624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640842"/>
            <a:ext cx="11065764" cy="90220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algn="l"/>
            <a:r>
              <a:rPr lang="hr-HR" cap="none" dirty="0"/>
              <a:t>Uređaj za neograničeno skeniranje razine glukoze u međustaničnoj tekućini s odgovarajućim senzorom (Freestyle libre) </a:t>
            </a:r>
          </a:p>
        </p:txBody>
      </p:sp>
      <p:sp>
        <p:nvSpPr>
          <p:cNvPr id="3" name="Content Placeholder 2"/>
          <p:cNvSpPr>
            <a:spLocks noGrp="1"/>
          </p:cNvSpPr>
          <p:nvPr>
            <p:ph idx="1"/>
          </p:nvPr>
        </p:nvSpPr>
        <p:spPr>
          <a:xfrm>
            <a:off x="707136" y="1695450"/>
            <a:ext cx="6668259" cy="3004887"/>
          </a:xfrm>
        </p:spPr>
        <p:txBody>
          <a:bodyPr/>
          <a:lstStyle/>
          <a:p>
            <a:r>
              <a:rPr lang="hr-HR" dirty="0"/>
              <a:t>osigurane osobe koje boluju od šećerne bolesti, a u dobi su od 4 do 18 godina, trudnice, slijepe osobe i bolesnici koji su na intenziviranoj terapiji inzulinom (4 i više doza inzulina ili inzulinska pumpa), s dokazanom hipoglikemijom u hospitalnim uvjetima</a:t>
            </a:r>
          </a:p>
          <a:p>
            <a:endParaRPr lang="hr-HR" dirty="0"/>
          </a:p>
          <a:p>
            <a:r>
              <a:rPr lang="hr-HR" dirty="0"/>
              <a:t>Potrebna preporuka specijaliste dijabetologa iz: KBC Zagreb, KBC Sestre milosrdnice, KB Dubrava, Sveučilišne klinike za dijabetes, endokrinologiju i bolesti metabolizma Vuk Vrhovac, KBC Split, KBC Osijek i KBC Rijeka.</a:t>
            </a:r>
          </a:p>
          <a:p>
            <a:endParaRPr lang="hr-HR" dirty="0"/>
          </a:p>
        </p:txBody>
      </p:sp>
      <p:pic>
        <p:nvPicPr>
          <p:cNvPr id="4" name="Slika 3"/>
          <p:cNvPicPr>
            <a:picLocks noChangeAspect="1"/>
          </p:cNvPicPr>
          <p:nvPr/>
        </p:nvPicPr>
        <p:blipFill>
          <a:blip r:embed="rId2"/>
          <a:stretch>
            <a:fillRect/>
          </a:stretch>
        </p:blipFill>
        <p:spPr>
          <a:xfrm>
            <a:off x="6240018" y="1903997"/>
            <a:ext cx="4026029" cy="4829175"/>
          </a:xfrm>
          <a:prstGeom prst="rect">
            <a:avLst/>
          </a:prstGeom>
        </p:spPr>
      </p:pic>
      <p:pic>
        <p:nvPicPr>
          <p:cNvPr id="7" name="Slika 6"/>
          <p:cNvPicPr>
            <a:picLocks noChangeAspect="1"/>
          </p:cNvPicPr>
          <p:nvPr/>
        </p:nvPicPr>
        <p:blipFill rotWithShape="1">
          <a:blip r:embed="rId3"/>
          <a:srcRect l="8287" t="11003" r="2072" b="8366"/>
          <a:stretch/>
        </p:blipFill>
        <p:spPr>
          <a:xfrm>
            <a:off x="3577389" y="4318584"/>
            <a:ext cx="2999513" cy="2380256"/>
          </a:xfrm>
          <a:prstGeom prst="rect">
            <a:avLst/>
          </a:prstGeom>
        </p:spPr>
      </p:pic>
    </p:spTree>
    <p:extLst>
      <p:ext uri="{BB962C8B-B14F-4D97-AF65-F5344CB8AC3E}">
        <p14:creationId xmlns:p14="http://schemas.microsoft.com/office/powerpoint/2010/main" val="206889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21792"/>
            <a:ext cx="5672889"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algn="l"/>
            <a:r>
              <a:rPr lang="hr-HR" cap="none" dirty="0"/>
              <a:t>Očna pomagala</a:t>
            </a:r>
          </a:p>
        </p:txBody>
      </p:sp>
      <p:sp>
        <p:nvSpPr>
          <p:cNvPr id="3" name="Content Placeholder 2"/>
          <p:cNvSpPr>
            <a:spLocks noGrp="1"/>
          </p:cNvSpPr>
          <p:nvPr>
            <p:ph idx="1"/>
          </p:nvPr>
        </p:nvSpPr>
        <p:spPr>
          <a:xfrm>
            <a:off x="647700" y="1905000"/>
            <a:ext cx="9313164" cy="3835027"/>
          </a:xfrm>
        </p:spPr>
        <p:txBody>
          <a:bodyPr>
            <a:normAutofit fontScale="77500" lnSpcReduction="20000"/>
          </a:bodyPr>
          <a:lstStyle/>
          <a:p>
            <a:pPr marL="0" indent="0">
              <a:buNone/>
            </a:pPr>
            <a:r>
              <a:rPr lang="hr-HR" sz="2100" b="1" dirty="0"/>
              <a:t>Očne proteze </a:t>
            </a:r>
          </a:p>
          <a:p>
            <a:r>
              <a:rPr lang="hr-HR" dirty="0"/>
              <a:t>pune staklene po mjeri, ljuskaste staklene po mjeri - do sedme godine djetetova života pravo se ostvaruje svake godine, od 7. do 18. godine pravo se ostvaruje svake dvije godine, od 18. do 65. godine pravo se ostvaruje svake tri godine, iznad 65 godina pravo se ostvaruje svake 4 godine; propisuje ga liječnik specijalist, a odobrava liječničko povjerenstvo HZZO-a</a:t>
            </a:r>
          </a:p>
          <a:p>
            <a:r>
              <a:rPr lang="hr-HR" dirty="0"/>
              <a:t>ljuskaste staklene po mjeri - do sedme godine djetetova života pravo se ostvaruje svake godine, od 7. do 18. godine pravo se ostvaruje svake dvije godine, od 18. do 65. godine pravo se ostvaruje svake tri godine, iznad 65 godina pravo se ostvaruje svake 4 godine,  pomagalo se izrađuje individualno, nema obveze vraćanja pomagala, propisuje ga liječnik specijalist, a odobrava liječničko povjerenstvo HZZO-a</a:t>
            </a:r>
          </a:p>
          <a:p>
            <a:r>
              <a:rPr lang="hr-HR" dirty="0"/>
              <a:t>privremene prilagođavajuće (staklene, plastične) - svaka tri mjeseca, ne postoji obveza vraćanja pomagala, izrađuju se serijski, propisuje ga liječnik specijalist, a odobrava liječničko povjerenstvo HZZO-a.</a:t>
            </a:r>
          </a:p>
          <a:p>
            <a:pPr marL="0" indent="0">
              <a:buNone/>
            </a:pPr>
            <a:endParaRPr lang="hr-HR" dirty="0"/>
          </a:p>
          <a:p>
            <a:pPr marL="0" indent="0">
              <a:buNone/>
            </a:pPr>
            <a:r>
              <a:rPr lang="hr-HR" sz="1900" b="1" dirty="0"/>
              <a:t>Okviri za naočale, leće za naočale, mineralne leće, plastične leće, </a:t>
            </a:r>
            <a:r>
              <a:rPr lang="hr-HR" sz="1900" b="1" dirty="0" err="1"/>
              <a:t>lentikularne</a:t>
            </a:r>
            <a:r>
              <a:rPr lang="hr-HR" sz="1900" b="1" dirty="0"/>
              <a:t> leće, teleskopske leće, </a:t>
            </a:r>
            <a:r>
              <a:rPr lang="hr-HR" sz="1900" b="1" dirty="0" err="1"/>
              <a:t>prizmatične</a:t>
            </a:r>
            <a:r>
              <a:rPr lang="hr-HR" sz="1900" b="1" dirty="0"/>
              <a:t> leće, stakla bez dioptrije, kontaktne leće</a:t>
            </a:r>
          </a:p>
          <a:p>
            <a:r>
              <a:rPr lang="hr-HR" dirty="0"/>
              <a:t>Pomagala se mogu nabaviti u optikama i specijaliziranim trgovinama koje se bave nabavom i distribucijom navedenih pomagala.</a:t>
            </a:r>
          </a:p>
          <a:p>
            <a:endParaRPr lang="hr-HR" dirty="0"/>
          </a:p>
        </p:txBody>
      </p:sp>
      <p:pic>
        <p:nvPicPr>
          <p:cNvPr id="4" name="Slika 3"/>
          <p:cNvPicPr>
            <a:picLocks noChangeAspect="1"/>
          </p:cNvPicPr>
          <p:nvPr/>
        </p:nvPicPr>
        <p:blipFill>
          <a:blip r:embed="rId2"/>
          <a:stretch>
            <a:fillRect/>
          </a:stretch>
        </p:blipFill>
        <p:spPr>
          <a:xfrm>
            <a:off x="6898105" y="256011"/>
            <a:ext cx="3262870" cy="1934176"/>
          </a:xfrm>
          <a:prstGeom prst="rect">
            <a:avLst/>
          </a:prstGeom>
        </p:spPr>
      </p:pic>
    </p:spTree>
    <p:extLst>
      <p:ext uri="{BB962C8B-B14F-4D97-AF65-F5344CB8AC3E}">
        <p14:creationId xmlns:p14="http://schemas.microsoft.com/office/powerpoint/2010/main" val="213635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79" y="254514"/>
            <a:ext cx="6880164"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Ostala pomagala- </a:t>
            </a:r>
            <a:r>
              <a:rPr lang="hr-HR" altLang="sr-Latn-RS" cap="none" dirty="0"/>
              <a:t>Pomagala za zdravlje</a:t>
            </a:r>
            <a:br>
              <a:rPr lang="hr-HR" altLang="sr-Latn-RS" b="1" cap="none" spc="0" dirty="0">
                <a:solidFill>
                  <a:sysClr val="windowText" lastClr="000000"/>
                </a:solidFill>
                <a:latin typeface="Corbel" panose="020B0503020204020204"/>
              </a:rPr>
            </a:br>
            <a:endParaRPr lang="hr-HR" cap="none" dirty="0"/>
          </a:p>
        </p:txBody>
      </p:sp>
      <p:sp>
        <p:nvSpPr>
          <p:cNvPr id="8" name="Rezervirano mjesto teksta 3"/>
          <p:cNvSpPr txBox="1">
            <a:spLocks/>
          </p:cNvSpPr>
          <p:nvPr/>
        </p:nvSpPr>
        <p:spPr>
          <a:xfrm>
            <a:off x="958787" y="1424810"/>
            <a:ext cx="3101975" cy="511916"/>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indent="-285750">
              <a:defRPr/>
            </a:pPr>
            <a:r>
              <a:rPr lang="en-AU" altLang="sr-Latn-RS" sz="2400" dirty="0" err="1"/>
              <a:t>Rezač</a:t>
            </a:r>
            <a:r>
              <a:rPr lang="en-AU" altLang="sr-Latn-RS" sz="2400" dirty="0"/>
              <a:t> </a:t>
            </a:r>
            <a:r>
              <a:rPr lang="en-AU" altLang="sr-Latn-RS" sz="2400" dirty="0" err="1"/>
              <a:t>tableta</a:t>
            </a:r>
            <a:endParaRPr lang="en-AU" altLang="sr-Latn-RS" sz="2400" dirty="0"/>
          </a:p>
        </p:txBody>
      </p:sp>
      <p:pic>
        <p:nvPicPr>
          <p:cNvPr id="9" name="Rezervirano mjesto sadržaja 6" descr="P5290786.JPG"/>
          <p:cNvPicPr>
            <a:picLocks noChangeAspect="1"/>
          </p:cNvPicPr>
          <p:nvPr/>
        </p:nvPicPr>
        <p:blipFill>
          <a:blip r:embed="rId2">
            <a:extLst>
              <a:ext uri="{28A0092B-C50C-407E-A947-70E740481C1C}">
                <a14:useLocalDpi xmlns:a14="http://schemas.microsoft.com/office/drawing/2010/main" val="0"/>
              </a:ext>
            </a:extLst>
          </a:blip>
          <a:srcRect t="10374" b="21056"/>
          <a:stretch>
            <a:fillRect/>
          </a:stretch>
        </p:blipFill>
        <p:spPr bwMode="auto">
          <a:xfrm>
            <a:off x="1822429" y="5008130"/>
            <a:ext cx="25511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Documents and Settings\Loki\My Documents\prava i mogučnosti\SLIKE ZA PREZENTACIJU\kutijica za lijekove tjedna\P5290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186" y="4877698"/>
            <a:ext cx="2105025" cy="15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zervirano mjesto sadržaja 4" descr="P530083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5535" y="2026695"/>
            <a:ext cx="182245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zervirano mjesto teksta 3"/>
          <p:cNvSpPr txBox="1">
            <a:spLocks/>
          </p:cNvSpPr>
          <p:nvPr/>
        </p:nvSpPr>
        <p:spPr bwMode="auto">
          <a:xfrm>
            <a:off x="3150393" y="4148383"/>
            <a:ext cx="31019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dirty="0" err="1"/>
              <a:t>Kutijice</a:t>
            </a:r>
            <a:r>
              <a:rPr lang="en-AU" altLang="sr-Latn-RS" dirty="0"/>
              <a:t> </a:t>
            </a:r>
            <a:r>
              <a:rPr lang="en-AU" altLang="sr-Latn-RS" dirty="0" err="1"/>
              <a:t>za</a:t>
            </a:r>
            <a:r>
              <a:rPr lang="en-AU" altLang="sr-Latn-RS" dirty="0"/>
              <a:t> </a:t>
            </a:r>
            <a:r>
              <a:rPr lang="en-AU" altLang="sr-Latn-RS" dirty="0" err="1"/>
              <a:t>lijekove</a:t>
            </a:r>
            <a:endParaRPr lang="en-AU" altLang="sr-Latn-RS" dirty="0"/>
          </a:p>
        </p:txBody>
      </p:sp>
      <p:pic>
        <p:nvPicPr>
          <p:cNvPr id="13" name="Slika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3774" y="433854"/>
            <a:ext cx="13366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zervirano mjesto sadržaja 5" descr="P612087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4655" y="3104029"/>
            <a:ext cx="243363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zervirano mjesto teksta 3"/>
          <p:cNvSpPr txBox="1">
            <a:spLocks/>
          </p:cNvSpPr>
          <p:nvPr/>
        </p:nvSpPr>
        <p:spPr bwMode="auto">
          <a:xfrm>
            <a:off x="10552111" y="3730299"/>
            <a:ext cx="22272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dirty="0" err="1"/>
              <a:t>Govorni</a:t>
            </a:r>
            <a:r>
              <a:rPr lang="en-AU" altLang="sr-Latn-RS" dirty="0"/>
              <a:t> </a:t>
            </a:r>
            <a:r>
              <a:rPr lang="en-AU" altLang="sr-Latn-RS" dirty="0" err="1"/>
              <a:t>tlakomjer</a:t>
            </a:r>
            <a:endParaRPr lang="en-AU" altLang="sr-Latn-RS" dirty="0"/>
          </a:p>
        </p:txBody>
      </p:sp>
      <p:sp>
        <p:nvSpPr>
          <p:cNvPr id="17" name="Rezervirano mjesto teksta 3"/>
          <p:cNvSpPr txBox="1">
            <a:spLocks/>
          </p:cNvSpPr>
          <p:nvPr/>
        </p:nvSpPr>
        <p:spPr bwMode="auto">
          <a:xfrm>
            <a:off x="8129588" y="685472"/>
            <a:ext cx="22288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dirty="0" err="1"/>
              <a:t>Govorni</a:t>
            </a:r>
            <a:r>
              <a:rPr lang="en-AU" altLang="sr-Latn-RS" dirty="0"/>
              <a:t> </a:t>
            </a:r>
            <a:r>
              <a:rPr lang="en-AU" altLang="sr-Latn-RS" dirty="0" err="1"/>
              <a:t>toplomjer</a:t>
            </a:r>
            <a:endParaRPr lang="en-AU" altLang="sr-Latn-RS" dirty="0"/>
          </a:p>
        </p:txBody>
      </p:sp>
      <p:pic>
        <p:nvPicPr>
          <p:cNvPr id="18" name="Picture 4" descr="C:\Documents and Settings\Korisnik\Desktop\PRIRUCNIK ZA NASTAVNIKE\POMAGALA\GOVORNA VAG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8554" y="2233775"/>
            <a:ext cx="1919329" cy="154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zervirano mjesto teksta 3"/>
          <p:cNvSpPr txBox="1">
            <a:spLocks/>
          </p:cNvSpPr>
          <p:nvPr/>
        </p:nvSpPr>
        <p:spPr bwMode="auto">
          <a:xfrm>
            <a:off x="4638674" y="1738138"/>
            <a:ext cx="32273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dirty="0" err="1"/>
              <a:t>Govorna</a:t>
            </a:r>
            <a:r>
              <a:rPr lang="en-AU" altLang="sr-Latn-RS" dirty="0"/>
              <a:t> </a:t>
            </a:r>
            <a:r>
              <a:rPr lang="en-AU" altLang="sr-Latn-RS" dirty="0" err="1"/>
              <a:t>osobna</a:t>
            </a:r>
            <a:r>
              <a:rPr lang="en-AU" altLang="sr-Latn-RS" dirty="0"/>
              <a:t> </a:t>
            </a:r>
            <a:r>
              <a:rPr lang="en-AU" altLang="sr-Latn-RS" dirty="0" err="1"/>
              <a:t>vaga</a:t>
            </a:r>
            <a:endParaRPr lang="en-AU" altLang="sr-Latn-RS" dirty="0"/>
          </a:p>
        </p:txBody>
      </p:sp>
    </p:spTree>
    <p:extLst>
      <p:ext uri="{BB962C8B-B14F-4D97-AF65-F5344CB8AC3E}">
        <p14:creationId xmlns:p14="http://schemas.microsoft.com/office/powerpoint/2010/main" val="412300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79" y="254514"/>
            <a:ext cx="6880164"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Ostala pomagala – pomagala za kućanstvo</a:t>
            </a:r>
            <a:br>
              <a:rPr lang="hr-HR" altLang="sr-Latn-RS" b="1" cap="none" spc="0" dirty="0">
                <a:solidFill>
                  <a:sysClr val="windowText" lastClr="000000"/>
                </a:solidFill>
                <a:latin typeface="Corbel" panose="020B0503020204020204"/>
              </a:rPr>
            </a:br>
            <a:endParaRPr lang="hr-HR" cap="none" dirty="0"/>
          </a:p>
        </p:txBody>
      </p:sp>
      <p:pic>
        <p:nvPicPr>
          <p:cNvPr id="15" name="Picture 3" descr="C:\Documents and Settings\Korisnik\Desktop\PRIRUCNIK ZA NASTAVNIKE\POMAGALA\GOVORNA KUHINJSKA VA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450" y="4552950"/>
            <a:ext cx="17716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Govorni termometa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331" y="2740819"/>
            <a:ext cx="15128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Govorni meta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15968" b="15305"/>
          <a:stretch>
            <a:fillRect/>
          </a:stretch>
        </p:blipFill>
        <p:spPr bwMode="auto">
          <a:xfrm>
            <a:off x="9791700" y="4851400"/>
            <a:ext cx="22240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rajev tajm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5863" y="195263"/>
            <a:ext cx="16557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Govorni tajme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96563" y="195263"/>
            <a:ext cx="15113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C:\Documents and Settings\Korisnik\Desktop\PRIRUCNIK ZA NASTAVNIKE\POMAGALA\KOLIKO IMA U CAS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7900" y="4428103"/>
            <a:ext cx="16891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Indikator tekućin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7356" y="4443978"/>
            <a:ext cx="14589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www.savez-slijepih.hr/fw3k/util_scripts/get_slika_varijacija.php?slika_id=268&amp;var_suff=600x6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51495" y="1611029"/>
            <a:ext cx="28813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Žlice za mjerenj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1916906"/>
            <a:ext cx="1438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Zdjelice za mjerenj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5188" y="1829594"/>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zervirano mjesto teksta 3"/>
          <p:cNvSpPr txBox="1">
            <a:spLocks/>
          </p:cNvSpPr>
          <p:nvPr/>
        </p:nvSpPr>
        <p:spPr bwMode="auto">
          <a:xfrm>
            <a:off x="1331913" y="3813175"/>
            <a:ext cx="30146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a:ln>
                  <a:noFill/>
                </a:ln>
                <a:solidFill>
                  <a:prstClr val="black"/>
                </a:solidFill>
                <a:effectLst/>
                <a:uLnTx/>
                <a:uFillTx/>
                <a:latin typeface="Corbel" panose="020B0503020204020204" pitchFamily="34" charset="0"/>
              </a:rPr>
              <a:t>Indikatori tekućine</a:t>
            </a:r>
          </a:p>
        </p:txBody>
      </p:sp>
      <p:sp>
        <p:nvSpPr>
          <p:cNvPr id="30" name="Rezervirano mjesto teksta 3"/>
          <p:cNvSpPr txBox="1">
            <a:spLocks/>
          </p:cNvSpPr>
          <p:nvPr/>
        </p:nvSpPr>
        <p:spPr bwMode="auto">
          <a:xfrm>
            <a:off x="8607425" y="1806575"/>
            <a:ext cx="39322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a:ln>
                  <a:noFill/>
                </a:ln>
                <a:solidFill>
                  <a:prstClr val="black"/>
                </a:solidFill>
                <a:effectLst/>
                <a:uLnTx/>
                <a:uFillTx/>
                <a:latin typeface="Corbel" panose="020B0503020204020204" pitchFamily="34" charset="0"/>
              </a:rPr>
              <a:t>Brailleev/govorni tajmer</a:t>
            </a:r>
          </a:p>
        </p:txBody>
      </p:sp>
      <p:sp>
        <p:nvSpPr>
          <p:cNvPr id="31" name="Rezervirano mjesto teksta 3"/>
          <p:cNvSpPr txBox="1">
            <a:spLocks/>
          </p:cNvSpPr>
          <p:nvPr/>
        </p:nvSpPr>
        <p:spPr bwMode="auto">
          <a:xfrm>
            <a:off x="5057775" y="6319838"/>
            <a:ext cx="38481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a:ln>
                  <a:noFill/>
                </a:ln>
                <a:solidFill>
                  <a:prstClr val="black"/>
                </a:solidFill>
                <a:effectLst/>
                <a:uLnTx/>
                <a:uFillTx/>
                <a:latin typeface="Corbel" panose="020B0503020204020204" pitchFamily="34" charset="0"/>
              </a:rPr>
              <a:t>Govorna kuhinjska vaga</a:t>
            </a:r>
          </a:p>
        </p:txBody>
      </p:sp>
      <p:sp>
        <p:nvSpPr>
          <p:cNvPr id="32" name="Rezervirano mjesto teksta 3"/>
          <p:cNvSpPr txBox="1">
            <a:spLocks/>
          </p:cNvSpPr>
          <p:nvPr/>
        </p:nvSpPr>
        <p:spPr bwMode="auto">
          <a:xfrm>
            <a:off x="5594350" y="3836704"/>
            <a:ext cx="30130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Prepoznavač</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boja</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33" name="Rezervirano mjesto teksta 3"/>
          <p:cNvSpPr txBox="1">
            <a:spLocks/>
          </p:cNvSpPr>
          <p:nvPr/>
        </p:nvSpPr>
        <p:spPr bwMode="auto">
          <a:xfrm>
            <a:off x="9061450" y="4238625"/>
            <a:ext cx="32432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a:ln>
                  <a:noFill/>
                </a:ln>
                <a:solidFill>
                  <a:prstClr val="black"/>
                </a:solidFill>
                <a:effectLst/>
                <a:uLnTx/>
                <a:uFillTx/>
                <a:latin typeface="Corbel" panose="020B0503020204020204" pitchFamily="34" charset="0"/>
              </a:rPr>
              <a:t>Govorni termometar</a:t>
            </a:r>
          </a:p>
        </p:txBody>
      </p:sp>
      <p:sp>
        <p:nvSpPr>
          <p:cNvPr id="34" name="Rezervirano mjesto teksta 3"/>
          <p:cNvSpPr txBox="1">
            <a:spLocks/>
          </p:cNvSpPr>
          <p:nvPr/>
        </p:nvSpPr>
        <p:spPr bwMode="auto">
          <a:xfrm>
            <a:off x="9780588" y="6335713"/>
            <a:ext cx="3243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a:ln>
                  <a:noFill/>
                </a:ln>
                <a:solidFill>
                  <a:prstClr val="black"/>
                </a:solidFill>
                <a:effectLst/>
                <a:uLnTx/>
                <a:uFillTx/>
                <a:latin typeface="Corbel" panose="020B0503020204020204" pitchFamily="34" charset="0"/>
              </a:rPr>
              <a:t>Govorni metar</a:t>
            </a:r>
          </a:p>
        </p:txBody>
      </p:sp>
      <p:sp>
        <p:nvSpPr>
          <p:cNvPr id="35" name="Rezervirano mjesto teksta 3"/>
          <p:cNvSpPr txBox="1">
            <a:spLocks/>
          </p:cNvSpPr>
          <p:nvPr/>
        </p:nvSpPr>
        <p:spPr bwMode="auto">
          <a:xfrm>
            <a:off x="1238250" y="1339850"/>
            <a:ext cx="2644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457200" rtl="0" eaLnBrk="0" fontAlgn="base" hangingPunct="0">
              <a:spcBef>
                <a:spcPct val="20000"/>
              </a:spcBef>
              <a:spcAft>
                <a:spcPts val="600"/>
              </a:spcAft>
              <a:buClr>
                <a:srgbClr val="374D81"/>
              </a:buClr>
              <a:buSzPct val="145000"/>
              <a:buFont typeface="Arial" panose="020B0604020202020204" pitchFamily="34" charset="0"/>
              <a:buNone/>
              <a:defRPr sz="1600" kern="1200">
                <a:solidFill>
                  <a:schemeClr val="tx1"/>
                </a:solidFill>
                <a:latin typeface="+mn-lt"/>
                <a:ea typeface="+mn-ea"/>
                <a:cs typeface="+mn-cs"/>
              </a:defRPr>
            </a:lvl1pPr>
            <a:lvl2pPr marL="4572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200" kern="1200">
                <a:solidFill>
                  <a:schemeClr val="tx1"/>
                </a:solidFill>
                <a:latin typeface="+mn-lt"/>
                <a:ea typeface="+mn-ea"/>
                <a:cs typeface="+mn-cs"/>
              </a:defRPr>
            </a:lvl2pPr>
            <a:lvl3pPr marL="9144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000" kern="1200">
                <a:solidFill>
                  <a:schemeClr val="tx1"/>
                </a:solidFill>
                <a:latin typeface="+mn-lt"/>
                <a:ea typeface="+mn-ea"/>
                <a:cs typeface="+mn-cs"/>
              </a:defRPr>
            </a:lvl3pPr>
            <a:lvl4pPr marL="13716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4pPr>
            <a:lvl5pPr marL="18288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marL="285750" marR="0" lvl="0" indent="-285750" algn="l" defTabSz="457200" rtl="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1200" cap="none" spc="0" normalizeH="0" baseline="0" noProof="0">
                <a:ln>
                  <a:noFill/>
                </a:ln>
                <a:solidFill>
                  <a:sysClr val="windowText" lastClr="000000"/>
                </a:solidFill>
                <a:effectLst/>
                <a:uLnTx/>
                <a:uFillTx/>
                <a:latin typeface="Corbel" panose="020B0503020204020204"/>
                <a:ea typeface="+mn-ea"/>
                <a:cs typeface="+mn-cs"/>
              </a:rPr>
              <a:t>Dozatori</a:t>
            </a:r>
            <a:endParaRPr kumimoji="0" lang="en-AU" altLang="sr-Latn-RS" sz="2400" b="0" i="0" u="none" strike="noStrike" kern="1200" cap="none" spc="0" normalizeH="0" baseline="0" noProof="0" dirty="0">
              <a:ln>
                <a:noFill/>
              </a:ln>
              <a:solidFill>
                <a:sysClr val="windowText" lastClr="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6628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79" y="254514"/>
            <a:ext cx="6880164"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Ostala pomagala – pomagala za kućanstvo</a:t>
            </a:r>
            <a:br>
              <a:rPr lang="hr-HR" altLang="sr-Latn-RS" b="1" cap="none" spc="0" dirty="0">
                <a:solidFill>
                  <a:sysClr val="windowText" lastClr="000000"/>
                </a:solidFill>
                <a:latin typeface="Corbel" panose="020B0503020204020204"/>
              </a:rPr>
            </a:br>
            <a:endParaRPr lang="hr-HR" cap="none" dirty="0"/>
          </a:p>
        </p:txBody>
      </p:sp>
      <p:sp>
        <p:nvSpPr>
          <p:cNvPr id="36" name="Rezervirano mjesto teksta 3"/>
          <p:cNvSpPr txBox="1">
            <a:spLocks/>
          </p:cNvSpPr>
          <p:nvPr/>
        </p:nvSpPr>
        <p:spPr bwMode="auto">
          <a:xfrm>
            <a:off x="454026" y="1467079"/>
            <a:ext cx="29130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ctr" defTabSz="457200" rtl="0" eaLnBrk="0" fontAlgn="base" hangingPunct="0">
              <a:spcBef>
                <a:spcPct val="20000"/>
              </a:spcBef>
              <a:spcAft>
                <a:spcPts val="600"/>
              </a:spcAft>
              <a:buClr>
                <a:srgbClr val="374D81"/>
              </a:buClr>
              <a:buSzPct val="145000"/>
              <a:buFont typeface="Arial" panose="020B0604020202020204" pitchFamily="34" charset="0"/>
              <a:buNone/>
              <a:defRPr sz="1600" kern="1200">
                <a:solidFill>
                  <a:schemeClr val="tx1"/>
                </a:solidFill>
                <a:latin typeface="+mn-lt"/>
                <a:ea typeface="+mn-ea"/>
                <a:cs typeface="+mn-cs"/>
              </a:defRPr>
            </a:lvl1pPr>
            <a:lvl2pPr marL="4572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200" kern="1200">
                <a:solidFill>
                  <a:schemeClr val="tx1"/>
                </a:solidFill>
                <a:latin typeface="+mn-lt"/>
                <a:ea typeface="+mn-ea"/>
                <a:cs typeface="+mn-cs"/>
              </a:defRPr>
            </a:lvl2pPr>
            <a:lvl3pPr marL="9144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000" kern="1200">
                <a:solidFill>
                  <a:schemeClr val="tx1"/>
                </a:solidFill>
                <a:latin typeface="+mn-lt"/>
                <a:ea typeface="+mn-ea"/>
                <a:cs typeface="+mn-cs"/>
              </a:defRPr>
            </a:lvl3pPr>
            <a:lvl4pPr marL="13716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4pPr>
            <a:lvl5pPr marL="18288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marL="285750" marR="0" lvl="0" indent="-285750" algn="l" defTabSz="457200" rtl="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1200" cap="none" spc="0" normalizeH="0" baseline="0" noProof="0" dirty="0" err="1">
                <a:ln>
                  <a:noFill/>
                </a:ln>
                <a:solidFill>
                  <a:sysClr val="windowText" lastClr="000000"/>
                </a:solidFill>
                <a:effectLst/>
                <a:uLnTx/>
                <a:uFillTx/>
                <a:latin typeface="Corbel" panose="020B0503020204020204"/>
                <a:ea typeface="+mn-ea"/>
                <a:cs typeface="+mn-cs"/>
              </a:rPr>
              <a:t>Brailleev</a:t>
            </a:r>
            <a:r>
              <a:rPr kumimoji="0" lang="en-AU" altLang="sr-Latn-RS" sz="24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 </a:t>
            </a:r>
            <a:r>
              <a:rPr kumimoji="0" lang="en-AU" altLang="sr-Latn-RS" sz="2400" b="0" i="0" u="none" strike="noStrike" kern="1200" cap="none" spc="0" normalizeH="0" baseline="0" noProof="0" dirty="0" err="1">
                <a:ln>
                  <a:noFill/>
                </a:ln>
                <a:solidFill>
                  <a:sysClr val="windowText" lastClr="000000"/>
                </a:solidFill>
                <a:effectLst/>
                <a:uLnTx/>
                <a:uFillTx/>
                <a:latin typeface="Corbel" panose="020B0503020204020204"/>
                <a:ea typeface="+mn-ea"/>
                <a:cs typeface="+mn-cs"/>
              </a:rPr>
              <a:t>obilježivač</a:t>
            </a:r>
            <a:endParaRPr kumimoji="0" lang="en-AU" altLang="sr-Latn-RS" sz="2400" b="0" i="0" u="none" strike="noStrike" kern="1200" cap="none" spc="0" normalizeH="0" baseline="0" noProof="0" dirty="0">
              <a:ln>
                <a:noFill/>
              </a:ln>
              <a:solidFill>
                <a:sysClr val="windowText" lastClr="000000"/>
              </a:solidFill>
              <a:effectLst/>
              <a:uLnTx/>
              <a:uFillTx/>
              <a:latin typeface="Corbel" panose="020B0503020204020204"/>
              <a:ea typeface="+mn-ea"/>
              <a:cs typeface="+mn-cs"/>
            </a:endParaRPr>
          </a:p>
        </p:txBody>
      </p:sp>
      <p:pic>
        <p:nvPicPr>
          <p:cNvPr id="37" name="Picture 3" descr="C:\Documents and Settings\Korisnik\My Documents\My Pictures\pomagala\Pomagala za pisanje i školski pribor\obradjeno-TIF\obiljezivac.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6" y="1925637"/>
            <a:ext cx="240506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zervirano mjesto teksta 3"/>
          <p:cNvSpPr txBox="1">
            <a:spLocks/>
          </p:cNvSpPr>
          <p:nvPr/>
        </p:nvSpPr>
        <p:spPr bwMode="auto">
          <a:xfrm>
            <a:off x="982662" y="4036219"/>
            <a:ext cx="29098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Zvučni</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obilježivač</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pic>
        <p:nvPicPr>
          <p:cNvPr id="39" name="Slik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886" y="4630738"/>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Slika 5"/>
          <p:cNvPicPr>
            <a:picLocks noChangeAspect="1"/>
          </p:cNvPicPr>
          <p:nvPr/>
        </p:nvPicPr>
        <p:blipFill>
          <a:blip r:embed="rId4">
            <a:extLst>
              <a:ext uri="{28A0092B-C50C-407E-A947-70E740481C1C}">
                <a14:useLocalDpi xmlns:a14="http://schemas.microsoft.com/office/drawing/2010/main" val="0"/>
              </a:ext>
            </a:extLst>
          </a:blip>
          <a:srcRect t="18617" b="18694"/>
          <a:stretch>
            <a:fillRect/>
          </a:stretch>
        </p:blipFill>
        <p:spPr bwMode="auto">
          <a:xfrm>
            <a:off x="2819400" y="4729163"/>
            <a:ext cx="21431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Obilježivač pasta crna">
            <a:hlinkClick r:id="rId5" tooltip="Obilježivač pasta crna"/>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58221">
            <a:off x="5804117" y="5104210"/>
            <a:ext cx="11461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Naljepnice za označavanj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9406" y="50165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Obilježivač za odjeću">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7115" y="5426075"/>
            <a:ext cx="1092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zervirano mjesto teksta 3"/>
          <p:cNvSpPr txBox="1">
            <a:spLocks/>
          </p:cNvSpPr>
          <p:nvPr/>
        </p:nvSpPr>
        <p:spPr bwMode="auto">
          <a:xfrm>
            <a:off x="6679586" y="3906838"/>
            <a:ext cx="2617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Pasta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i</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gumbi</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za</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označavanje</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taktilne</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oznake</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pic>
        <p:nvPicPr>
          <p:cNvPr id="46" name="Slika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32325" y="1500417"/>
            <a:ext cx="22479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zervirano mjesto teksta 3"/>
          <p:cNvSpPr txBox="1">
            <a:spLocks/>
          </p:cNvSpPr>
          <p:nvPr/>
        </p:nvSpPr>
        <p:spPr bwMode="auto">
          <a:xfrm>
            <a:off x="4632325" y="3051176"/>
            <a:ext cx="29130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Uvođač</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konca</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pic>
        <p:nvPicPr>
          <p:cNvPr id="48" name="Picture 2" descr="Šablona za potpi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12225" y="1438108"/>
            <a:ext cx="188436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zervirano mjesto teksta 3"/>
          <p:cNvSpPr txBox="1">
            <a:spLocks/>
          </p:cNvSpPr>
          <p:nvPr/>
        </p:nvSpPr>
        <p:spPr bwMode="auto">
          <a:xfrm>
            <a:off x="8685213" y="3433596"/>
            <a:ext cx="29114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Šablona</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za</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potpis</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spTree>
    <p:extLst>
      <p:ext uri="{BB962C8B-B14F-4D97-AF65-F5344CB8AC3E}">
        <p14:creationId xmlns:p14="http://schemas.microsoft.com/office/powerpoint/2010/main" val="245096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79" y="254514"/>
            <a:ext cx="7138946"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gn="l"/>
            <a:r>
              <a:rPr lang="hr-HR" cap="none" dirty="0"/>
              <a:t>Ostala pomagala </a:t>
            </a:r>
            <a:r>
              <a:rPr lang="hr-HR" cap="none" spc="0" dirty="0">
                <a:solidFill>
                  <a:sysClr val="windowText" lastClr="000000"/>
                </a:solidFill>
                <a:latin typeface="Corbel" panose="020B0503020204020204"/>
              </a:rPr>
              <a:t>– </a:t>
            </a:r>
            <a:r>
              <a:rPr lang="hr-HR" cap="none" dirty="0"/>
              <a:t>pomagala za slabovidne </a:t>
            </a:r>
          </a:p>
        </p:txBody>
      </p:sp>
      <p:sp>
        <p:nvSpPr>
          <p:cNvPr id="17" name="Rezervirano mjesto teksta 3"/>
          <p:cNvSpPr txBox="1">
            <a:spLocks/>
          </p:cNvSpPr>
          <p:nvPr/>
        </p:nvSpPr>
        <p:spPr bwMode="auto">
          <a:xfrm>
            <a:off x="579479" y="1393357"/>
            <a:ext cx="34940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457200" rtl="0" eaLnBrk="0" fontAlgn="base" hangingPunct="0">
              <a:spcBef>
                <a:spcPct val="20000"/>
              </a:spcBef>
              <a:spcAft>
                <a:spcPts val="600"/>
              </a:spcAft>
              <a:buClr>
                <a:srgbClr val="374D81"/>
              </a:buClr>
              <a:buSzPct val="145000"/>
              <a:buFont typeface="Arial" panose="020B0604020202020204" pitchFamily="34" charset="0"/>
              <a:buNone/>
              <a:defRPr sz="1600" kern="1200">
                <a:solidFill>
                  <a:schemeClr val="tx1"/>
                </a:solidFill>
                <a:latin typeface="+mn-lt"/>
                <a:ea typeface="+mn-ea"/>
                <a:cs typeface="+mn-cs"/>
              </a:defRPr>
            </a:lvl1pPr>
            <a:lvl2pPr marL="4572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200" kern="1200">
                <a:solidFill>
                  <a:schemeClr val="tx1"/>
                </a:solidFill>
                <a:latin typeface="+mn-lt"/>
                <a:ea typeface="+mn-ea"/>
                <a:cs typeface="+mn-cs"/>
              </a:defRPr>
            </a:lvl2pPr>
            <a:lvl3pPr marL="9144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000" kern="1200">
                <a:solidFill>
                  <a:schemeClr val="tx1"/>
                </a:solidFill>
                <a:latin typeface="+mn-lt"/>
                <a:ea typeface="+mn-ea"/>
                <a:cs typeface="+mn-cs"/>
              </a:defRPr>
            </a:lvl3pPr>
            <a:lvl4pPr marL="13716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4pPr>
            <a:lvl5pPr marL="18288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marL="285750" marR="0" lvl="0" indent="-285750" algn="l" defTabSz="457200" rtl="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Sat</a:t>
            </a:r>
          </a:p>
        </p:txBody>
      </p:sp>
      <p:sp>
        <p:nvSpPr>
          <p:cNvPr id="18" name="Rezervirano mjesto teksta 3"/>
          <p:cNvSpPr txBox="1">
            <a:spLocks/>
          </p:cNvSpPr>
          <p:nvPr/>
        </p:nvSpPr>
        <p:spPr bwMode="auto">
          <a:xfrm>
            <a:off x="7718425" y="697272"/>
            <a:ext cx="2808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Elektronička</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povećala</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20" name="Rezervirano mjesto teksta 3"/>
          <p:cNvSpPr txBox="1">
            <a:spLocks/>
          </p:cNvSpPr>
          <p:nvPr/>
        </p:nvSpPr>
        <p:spPr bwMode="auto">
          <a:xfrm>
            <a:off x="2757235" y="3797579"/>
            <a:ext cx="23764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Razna</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povećala</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21" name="Rezervirano mjesto teksta 3"/>
          <p:cNvSpPr txBox="1">
            <a:spLocks/>
          </p:cNvSpPr>
          <p:nvPr/>
        </p:nvSpPr>
        <p:spPr bwMode="auto">
          <a:xfrm>
            <a:off x="7032625" y="4279900"/>
            <a:ext cx="34940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a:ln>
                  <a:noFill/>
                </a:ln>
                <a:solidFill>
                  <a:prstClr val="black"/>
                </a:solidFill>
                <a:effectLst/>
                <a:uLnTx/>
                <a:uFillTx/>
                <a:latin typeface="Corbel" panose="020B0503020204020204" pitchFamily="34" charset="0"/>
              </a:rPr>
              <a:t>Nosač za monitor</a:t>
            </a:r>
          </a:p>
        </p:txBody>
      </p:sp>
      <p:pic>
        <p:nvPicPr>
          <p:cNvPr id="22" name="Slik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652" y="2064869"/>
            <a:ext cx="1228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Rezervirano mjesto sadržaja 6" descr="povecalo crn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57434">
            <a:off x="2731180" y="4937918"/>
            <a:ext cx="14287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zervirano mjesto sadržaja 14" descr="sklopivo povecal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53528">
            <a:off x="4082531" y="2311910"/>
            <a:ext cx="2239962"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Slika 15" descr="povecalo bijel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5971" y="4372766"/>
            <a:ext cx="223996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elektroničko povećalo senseview pocke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4489" y="398463"/>
            <a:ext cx="244792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Elektroničko povećalo Student Pr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605731"/>
            <a:ext cx="269398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Elektroničko povećalo ZIP">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82175" y="2426469"/>
            <a:ext cx="189388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Rezervirano mjesto sadržaja 8" descr="Nosac za monitor.jpg"/>
          <p:cNvPicPr>
            <a:picLocks noChangeAspect="1"/>
          </p:cNvPicPr>
          <p:nvPr/>
        </p:nvPicPr>
        <p:blipFill>
          <a:blip r:embed="rId12">
            <a:extLst>
              <a:ext uri="{28A0092B-C50C-407E-A947-70E740481C1C}">
                <a14:useLocalDpi xmlns:a14="http://schemas.microsoft.com/office/drawing/2010/main" val="0"/>
              </a:ext>
            </a:extLst>
          </a:blip>
          <a:srcRect l="18533" t="22272" r="18530" b="22784"/>
          <a:stretch>
            <a:fillRect/>
          </a:stretch>
        </p:blipFill>
        <p:spPr bwMode="auto">
          <a:xfrm>
            <a:off x="7131050" y="4741863"/>
            <a:ext cx="265112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Slika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88630" y="2037979"/>
            <a:ext cx="10572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50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79" y="254514"/>
            <a:ext cx="6880164"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lvl="0" algn="l"/>
            <a:r>
              <a:rPr lang="hr-HR" sz="2500" cap="none" dirty="0"/>
              <a:t>Ostala pomagala </a:t>
            </a:r>
            <a:r>
              <a:rPr lang="hr-HR" sz="2500" cap="none" spc="0" dirty="0">
                <a:solidFill>
                  <a:sysClr val="windowText" lastClr="000000"/>
                </a:solidFill>
                <a:latin typeface="Corbel" panose="020B0503020204020204"/>
              </a:rPr>
              <a:t>– </a:t>
            </a:r>
            <a:r>
              <a:rPr lang="hr-HR" sz="2500" cap="none" dirty="0"/>
              <a:t>Sport i rekreacija </a:t>
            </a:r>
          </a:p>
        </p:txBody>
      </p:sp>
      <p:sp>
        <p:nvSpPr>
          <p:cNvPr id="41" name="Rezervirano mjesto teksta 3"/>
          <p:cNvSpPr txBox="1">
            <a:spLocks/>
          </p:cNvSpPr>
          <p:nvPr/>
        </p:nvSpPr>
        <p:spPr>
          <a:xfrm>
            <a:off x="351055" y="1400537"/>
            <a:ext cx="4559300" cy="1365250"/>
          </a:xfrm>
          <a:prstGeom prst="rect">
            <a:avLst/>
          </a:prstGeom>
        </p:spPr>
        <p:txBody>
          <a:bodyPr anchor="t"/>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indent="-285750"/>
            <a:r>
              <a:rPr lang="en-AU" altLang="sr-Latn-RS" sz="2400" dirty="0" err="1"/>
              <a:t>Zvučne</a:t>
            </a:r>
            <a:r>
              <a:rPr lang="en-AU" altLang="sr-Latn-RS" sz="2400" dirty="0"/>
              <a:t> </a:t>
            </a:r>
            <a:r>
              <a:rPr lang="en-AU" altLang="sr-Latn-RS" sz="2400" dirty="0" err="1"/>
              <a:t>lopte</a:t>
            </a:r>
            <a:r>
              <a:rPr lang="en-AU" altLang="sr-Latn-RS" sz="2400" dirty="0"/>
              <a:t> (</a:t>
            </a:r>
            <a:r>
              <a:rPr lang="en-AU" altLang="sr-Latn-RS" sz="2400" dirty="0" err="1"/>
              <a:t>gimnastička</a:t>
            </a:r>
            <a:r>
              <a:rPr lang="en-AU" altLang="sr-Latn-RS" sz="2400" dirty="0"/>
              <a:t>, </a:t>
            </a:r>
            <a:r>
              <a:rPr lang="en-AU" altLang="sr-Latn-RS" sz="2400" dirty="0" err="1"/>
              <a:t>nogometna</a:t>
            </a:r>
            <a:r>
              <a:rPr lang="en-AU" altLang="sr-Latn-RS" sz="2400" dirty="0"/>
              <a:t>, </a:t>
            </a:r>
            <a:r>
              <a:rPr lang="en-AU" altLang="sr-Latn-RS" sz="2400" dirty="0" err="1"/>
              <a:t>košarkaška</a:t>
            </a:r>
            <a:r>
              <a:rPr lang="en-AU" altLang="sr-Latn-RS" sz="2400" dirty="0"/>
              <a:t>)</a:t>
            </a:r>
          </a:p>
        </p:txBody>
      </p:sp>
      <p:sp>
        <p:nvSpPr>
          <p:cNvPr id="42" name="Rezervirano mjesto teksta 3"/>
          <p:cNvSpPr txBox="1">
            <a:spLocks/>
          </p:cNvSpPr>
          <p:nvPr/>
        </p:nvSpPr>
        <p:spPr bwMode="auto">
          <a:xfrm>
            <a:off x="8562974" y="1709907"/>
            <a:ext cx="41100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dirty="0" err="1"/>
              <a:t>Povez</a:t>
            </a:r>
            <a:r>
              <a:rPr lang="en-AU" altLang="sr-Latn-RS" dirty="0"/>
              <a:t> </a:t>
            </a:r>
            <a:r>
              <a:rPr lang="en-AU" altLang="sr-Latn-RS" dirty="0" err="1"/>
              <a:t>i</a:t>
            </a:r>
            <a:r>
              <a:rPr lang="en-AU" altLang="sr-Latn-RS" dirty="0"/>
              <a:t> </a:t>
            </a:r>
            <a:r>
              <a:rPr lang="en-AU" altLang="sr-Latn-RS" dirty="0" err="1"/>
              <a:t>lopta</a:t>
            </a:r>
            <a:r>
              <a:rPr lang="en-AU" altLang="sr-Latn-RS" dirty="0"/>
              <a:t> </a:t>
            </a:r>
            <a:r>
              <a:rPr lang="en-AU" altLang="sr-Latn-RS" dirty="0" err="1"/>
              <a:t>za</a:t>
            </a:r>
            <a:r>
              <a:rPr lang="en-AU" altLang="sr-Latn-RS" dirty="0"/>
              <a:t> goalball</a:t>
            </a:r>
          </a:p>
        </p:txBody>
      </p:sp>
      <p:pic>
        <p:nvPicPr>
          <p:cNvPr id="43" name="Picture 8" descr="Nogometna lop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39794">
            <a:off x="1543762" y="4058702"/>
            <a:ext cx="137636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4" descr="Košarkaška lop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08948">
            <a:off x="2663492" y="2582250"/>
            <a:ext cx="137636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6" descr="Gimnastička lopta mal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060092">
            <a:off x="652463" y="2553796"/>
            <a:ext cx="13747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Slika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66682" y="2259350"/>
            <a:ext cx="3638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Naočale za Goalbal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1823" y="1300162"/>
            <a:ext cx="19446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2" descr="Goalball lopta">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84611" y="296575"/>
            <a:ext cx="128111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C:\Documents and Settings\Korisnik\Desktop\PRIRUCNIK ZA NASTAVNIKE\POMAGALA\KOMPA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7588" y="3773488"/>
            <a:ext cx="187801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Govorni pedometa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40612" y="4240550"/>
            <a:ext cx="19446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zervirano mjesto teksta 3"/>
          <p:cNvSpPr txBox="1">
            <a:spLocks/>
          </p:cNvSpPr>
          <p:nvPr/>
        </p:nvSpPr>
        <p:spPr bwMode="auto">
          <a:xfrm>
            <a:off x="4368800" y="5665788"/>
            <a:ext cx="327818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a:t>Braillev kompas</a:t>
            </a:r>
          </a:p>
        </p:txBody>
      </p:sp>
      <p:sp>
        <p:nvSpPr>
          <p:cNvPr id="52" name="Rezervirano mjesto teksta 3"/>
          <p:cNvSpPr txBox="1">
            <a:spLocks/>
          </p:cNvSpPr>
          <p:nvPr/>
        </p:nvSpPr>
        <p:spPr bwMode="auto">
          <a:xfrm>
            <a:off x="9385300" y="5511800"/>
            <a:ext cx="32750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r>
              <a:rPr lang="en-AU" altLang="sr-Latn-RS" dirty="0" err="1"/>
              <a:t>Braillev</a:t>
            </a:r>
            <a:r>
              <a:rPr lang="en-AU" altLang="sr-Latn-RS" dirty="0"/>
              <a:t> </a:t>
            </a:r>
            <a:r>
              <a:rPr lang="en-AU" altLang="sr-Latn-RS" dirty="0" err="1"/>
              <a:t>pedometar</a:t>
            </a:r>
            <a:endParaRPr lang="en-AU" altLang="sr-Latn-RS" dirty="0"/>
          </a:p>
        </p:txBody>
      </p:sp>
    </p:spTree>
    <p:extLst>
      <p:ext uri="{BB962C8B-B14F-4D97-AF65-F5344CB8AC3E}">
        <p14:creationId xmlns:p14="http://schemas.microsoft.com/office/powerpoint/2010/main" val="29213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79" y="254514"/>
            <a:ext cx="6880164" cy="95935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lvl="0" algn="l"/>
            <a:r>
              <a:rPr lang="hr-HR" sz="2500" cap="none" dirty="0"/>
              <a:t>Ostala pomagala – Društvene igre</a:t>
            </a:r>
          </a:p>
        </p:txBody>
      </p:sp>
      <p:sp>
        <p:nvSpPr>
          <p:cNvPr id="15" name="Rezervirano mjesto teksta 3"/>
          <p:cNvSpPr txBox="1">
            <a:spLocks/>
          </p:cNvSpPr>
          <p:nvPr/>
        </p:nvSpPr>
        <p:spPr bwMode="auto">
          <a:xfrm>
            <a:off x="723900" y="1325563"/>
            <a:ext cx="3168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457200" rtl="0" eaLnBrk="0" fontAlgn="base" hangingPunct="0">
              <a:spcBef>
                <a:spcPct val="20000"/>
              </a:spcBef>
              <a:spcAft>
                <a:spcPts val="600"/>
              </a:spcAft>
              <a:buClr>
                <a:srgbClr val="374D81"/>
              </a:buClr>
              <a:buSzPct val="145000"/>
              <a:buFont typeface="Arial" panose="020B0604020202020204" pitchFamily="34" charset="0"/>
              <a:buNone/>
              <a:defRPr sz="1600" kern="1200">
                <a:solidFill>
                  <a:schemeClr val="tx1"/>
                </a:solidFill>
                <a:latin typeface="+mn-lt"/>
                <a:ea typeface="+mn-ea"/>
                <a:cs typeface="+mn-cs"/>
              </a:defRPr>
            </a:lvl1pPr>
            <a:lvl2pPr marL="4572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200" kern="1200">
                <a:solidFill>
                  <a:schemeClr val="tx1"/>
                </a:solidFill>
                <a:latin typeface="+mn-lt"/>
                <a:ea typeface="+mn-ea"/>
                <a:cs typeface="+mn-cs"/>
              </a:defRPr>
            </a:lvl2pPr>
            <a:lvl3pPr marL="914400" indent="0" algn="l" defTabSz="457200" rtl="0" eaLnBrk="0" fontAlgn="base" hangingPunct="0">
              <a:spcBef>
                <a:spcPct val="20000"/>
              </a:spcBef>
              <a:spcAft>
                <a:spcPts val="600"/>
              </a:spcAft>
              <a:buClr>
                <a:srgbClr val="374D81"/>
              </a:buClr>
              <a:buSzPct val="145000"/>
              <a:buFont typeface="Arial" panose="020B0604020202020204" pitchFamily="34" charset="0"/>
              <a:buNone/>
              <a:defRPr sz="1000" kern="1200">
                <a:solidFill>
                  <a:schemeClr val="tx1"/>
                </a:solidFill>
                <a:latin typeface="+mn-lt"/>
                <a:ea typeface="+mn-ea"/>
                <a:cs typeface="+mn-cs"/>
              </a:defRPr>
            </a:lvl3pPr>
            <a:lvl4pPr marL="13716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4pPr>
            <a:lvl5pPr marL="1828800" indent="0" algn="l" defTabSz="457200" rtl="0" eaLnBrk="0" fontAlgn="base" hangingPunct="0">
              <a:spcBef>
                <a:spcPct val="20000"/>
              </a:spcBef>
              <a:spcAft>
                <a:spcPts val="600"/>
              </a:spcAft>
              <a:buClr>
                <a:srgbClr val="374D81"/>
              </a:buClr>
              <a:buSzPct val="145000"/>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marL="285750" marR="0" lvl="0" indent="-285750" algn="l" defTabSz="457200" rtl="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1200" cap="none" spc="0" normalizeH="0" baseline="0" noProof="0" dirty="0" err="1">
                <a:ln>
                  <a:noFill/>
                </a:ln>
                <a:solidFill>
                  <a:sysClr val="windowText" lastClr="000000"/>
                </a:solidFill>
                <a:effectLst/>
                <a:uLnTx/>
                <a:uFillTx/>
                <a:latin typeface="Corbel" panose="020B0503020204020204"/>
                <a:ea typeface="+mn-ea"/>
                <a:cs typeface="+mn-cs"/>
              </a:rPr>
              <a:t>Čovječe</a:t>
            </a:r>
            <a:r>
              <a:rPr kumimoji="0" lang="en-AU" altLang="sr-Latn-RS" sz="24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 ne </a:t>
            </a:r>
            <a:r>
              <a:rPr kumimoji="0" lang="en-AU" altLang="sr-Latn-RS" sz="2400" b="0" i="0" u="none" strike="noStrike" kern="1200" cap="none" spc="0" normalizeH="0" baseline="0" noProof="0" dirty="0" err="1">
                <a:ln>
                  <a:noFill/>
                </a:ln>
                <a:solidFill>
                  <a:sysClr val="windowText" lastClr="000000"/>
                </a:solidFill>
                <a:effectLst/>
                <a:uLnTx/>
                <a:uFillTx/>
                <a:latin typeface="Corbel" panose="020B0503020204020204"/>
                <a:ea typeface="+mn-ea"/>
                <a:cs typeface="+mn-cs"/>
              </a:rPr>
              <a:t>ljuti</a:t>
            </a:r>
            <a:r>
              <a:rPr kumimoji="0" lang="en-AU" altLang="sr-Latn-RS" sz="24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 se</a:t>
            </a:r>
          </a:p>
        </p:txBody>
      </p:sp>
      <p:pic>
        <p:nvPicPr>
          <p:cNvPr id="16" name="Picture 3" descr="C:\Documents and Settings\Korisnik\Desktop\PRIRUCNIK ZA NASTAVNIKE\POMAGALA\COVJECE NE LJUTI 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4015582"/>
            <a:ext cx="2852737"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Slika 5" descr="IMG_36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911350"/>
            <a:ext cx="24939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lika 7" descr="igrace_kart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5762" y="1597026"/>
            <a:ext cx="333057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Igrače karte Uno">
            <a:hlinkClick r:id="rId5" tooltip="Igrače karte Un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0137" y="3632994"/>
            <a:ext cx="203993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zervirano mjesto teksta 3"/>
          <p:cNvSpPr txBox="1">
            <a:spLocks/>
          </p:cNvSpPr>
          <p:nvPr/>
        </p:nvSpPr>
        <p:spPr bwMode="auto">
          <a:xfrm>
            <a:off x="4635500" y="5507831"/>
            <a:ext cx="3168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Taktilne</a:t>
            </a: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 </a:t>
            </a: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karte</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pic>
        <p:nvPicPr>
          <p:cNvPr id="21" name="Picture 3" descr="C:\Documents and Settings\Korisnik\Desktop\PRIRUCNIK ZA NASTAVNIKE\POMAGALA\MOZDA DA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1527" y="1258887"/>
            <a:ext cx="31384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C:\Documents and Settings\Korisnik\Desktop\PRIRUCNIK ZA NASTAVNIKE\POMAGALA\DAM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5188" y="4340226"/>
            <a:ext cx="295116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zervirano mjesto teksta 3"/>
          <p:cNvSpPr txBox="1">
            <a:spLocks/>
          </p:cNvSpPr>
          <p:nvPr/>
        </p:nvSpPr>
        <p:spPr bwMode="auto">
          <a:xfrm>
            <a:off x="9023350" y="3813969"/>
            <a:ext cx="3168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rPr>
              <a:t>Dama</a:t>
            </a:r>
          </a:p>
        </p:txBody>
      </p:sp>
      <p:sp>
        <p:nvSpPr>
          <p:cNvPr id="24" name="Rezervirano mjesto teksta 3"/>
          <p:cNvSpPr txBox="1">
            <a:spLocks/>
          </p:cNvSpPr>
          <p:nvPr/>
        </p:nvSpPr>
        <p:spPr bwMode="auto">
          <a:xfrm>
            <a:off x="9023350" y="726256"/>
            <a:ext cx="3168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spcAft>
                <a:spcPts val="600"/>
              </a:spcAft>
              <a:buClr>
                <a:srgbClr val="374D8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374D81"/>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374D81"/>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374D81"/>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374D81"/>
              </a:buClr>
              <a:buSzPct val="145000"/>
              <a:buFont typeface="Arial" panose="020B0604020202020204" pitchFamily="34" charset="0"/>
              <a:buChar char="•"/>
              <a:defRPr sz="1400">
                <a:solidFill>
                  <a:schemeClr val="tx1"/>
                </a:solidFill>
                <a:latin typeface="Corbel" panose="020B0503020204020204" pitchFamily="34" charset="0"/>
              </a:defRPr>
            </a:lvl9pPr>
          </a:lstStyle>
          <a:p>
            <a:pPr marL="285750" marR="0" lvl="0" indent="-285750" defTabSz="457200" eaLnBrk="1" fontAlgn="base" latinLnBrk="0" hangingPunct="1">
              <a:lnSpc>
                <a:spcPct val="100000"/>
              </a:lnSpc>
              <a:spcBef>
                <a:spcPct val="20000"/>
              </a:spcBef>
              <a:spcAft>
                <a:spcPts val="600"/>
              </a:spcAft>
              <a:buClr>
                <a:srgbClr val="374D81"/>
              </a:buClr>
              <a:buSzPct val="145000"/>
              <a:buFont typeface="Arial" panose="020B0604020202020204" pitchFamily="34" charset="0"/>
              <a:buChar char="•"/>
              <a:tabLst/>
              <a:defRPr/>
            </a:pPr>
            <a:r>
              <a:rPr kumimoji="0" lang="en-AU" altLang="sr-Latn-RS" sz="2400" b="0" i="0" u="none" strike="noStrike" kern="0" cap="none" spc="0" normalizeH="0" baseline="0" noProof="0" dirty="0" err="1">
                <a:ln>
                  <a:noFill/>
                </a:ln>
                <a:solidFill>
                  <a:prstClr val="black"/>
                </a:solidFill>
                <a:effectLst/>
                <a:uLnTx/>
                <a:uFillTx/>
                <a:latin typeface="Corbel" panose="020B0503020204020204" pitchFamily="34" charset="0"/>
              </a:rPr>
              <a:t>Mlin</a:t>
            </a:r>
            <a:endParaRPr kumimoji="0" lang="en-AU" altLang="sr-Latn-RS" sz="2400" b="0" i="0" u="none" strike="noStrike" kern="0" cap="none" spc="0" normalizeH="0" baseline="0" noProof="0" dirty="0">
              <a:ln>
                <a:noFill/>
              </a:ln>
              <a:solidFill>
                <a:prstClr val="black"/>
              </a:solidFill>
              <a:effectLst/>
              <a:uLnTx/>
              <a:uFillTx/>
              <a:latin typeface="Corbel" panose="020B0503020204020204" pitchFamily="34" charset="0"/>
            </a:endParaRPr>
          </a:p>
        </p:txBody>
      </p:sp>
    </p:spTree>
    <p:extLst>
      <p:ext uri="{BB962C8B-B14F-4D97-AF65-F5344CB8AC3E}">
        <p14:creationId xmlns:p14="http://schemas.microsoft.com/office/powerpoint/2010/main" val="331270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2950" y="864823"/>
            <a:ext cx="3514518" cy="5143500"/>
          </a:xfrm>
          <a:prstGeom prst="rect">
            <a:avLst/>
          </a:prstGeom>
          <a:ln>
            <a:noFill/>
          </a:ln>
          <a:effectLst>
            <a:softEdge rad="112500"/>
          </a:effectLst>
        </p:spPr>
      </p:pic>
      <p:sp>
        <p:nvSpPr>
          <p:cNvPr id="5" name="Rectangle 4"/>
          <p:cNvSpPr/>
          <p:nvPr/>
        </p:nvSpPr>
        <p:spPr>
          <a:xfrm>
            <a:off x="4762500" y="574251"/>
            <a:ext cx="6743700" cy="2862322"/>
          </a:xfrm>
          <a:prstGeom prst="rect">
            <a:avLst/>
          </a:prstGeom>
        </p:spPr>
        <p:txBody>
          <a:bodyPr wrap="square">
            <a:spAutoFit/>
          </a:bodyPr>
          <a:lstStyle/>
          <a:p>
            <a:r>
              <a:rPr lang="hr-HR" b="1" u="sng" dirty="0">
                <a:solidFill>
                  <a:schemeClr val="tx1">
                    <a:lumMod val="50000"/>
                    <a:lumOff val="50000"/>
                  </a:schemeClr>
                </a:solidFill>
                <a:latin typeface="Manrope"/>
              </a:rPr>
              <a:t>Informacije o </a:t>
            </a:r>
            <a:r>
              <a:rPr lang="hr-HR" b="1" u="sng" dirty="0" err="1">
                <a:solidFill>
                  <a:schemeClr val="tx1">
                    <a:lumMod val="50000"/>
                    <a:lumOff val="50000"/>
                  </a:schemeClr>
                </a:solidFill>
                <a:latin typeface="Manrope"/>
              </a:rPr>
              <a:t>tiflotehničkim</a:t>
            </a:r>
            <a:r>
              <a:rPr lang="hr-HR" b="1" u="sng" dirty="0">
                <a:solidFill>
                  <a:schemeClr val="tx1">
                    <a:lumMod val="50000"/>
                    <a:lumOff val="50000"/>
                  </a:schemeClr>
                </a:solidFill>
                <a:latin typeface="Manrope"/>
              </a:rPr>
              <a:t> pomagalima</a:t>
            </a:r>
          </a:p>
          <a:p>
            <a:endParaRPr lang="hr-HR" u="sng" dirty="0">
              <a:solidFill>
                <a:schemeClr val="tx1">
                  <a:lumMod val="50000"/>
                  <a:lumOff val="50000"/>
                </a:schemeClr>
              </a:solidFill>
              <a:latin typeface="Manrope"/>
              <a:hlinkClick r:id="rId3"/>
            </a:endParaRPr>
          </a:p>
          <a:p>
            <a:r>
              <a:rPr lang="hr-HR" u="sng" dirty="0">
                <a:solidFill>
                  <a:schemeClr val="tx1">
                    <a:lumMod val="50000"/>
                    <a:lumOff val="50000"/>
                  </a:schemeClr>
                </a:solidFill>
                <a:latin typeface="Manrope"/>
                <a:hlinkClick r:id="rId3"/>
              </a:rPr>
              <a:t>Tel. +385 1 4812 503</a:t>
            </a:r>
            <a:endParaRPr lang="hr-HR" dirty="0">
              <a:solidFill>
                <a:schemeClr val="tx1">
                  <a:lumMod val="50000"/>
                  <a:lumOff val="50000"/>
                </a:schemeClr>
              </a:solidFill>
              <a:latin typeface="Manrope"/>
            </a:endParaRPr>
          </a:p>
          <a:p>
            <a:endParaRPr lang="hr-HR" u="sng" dirty="0">
              <a:solidFill>
                <a:schemeClr val="tx1">
                  <a:lumMod val="50000"/>
                  <a:lumOff val="50000"/>
                </a:schemeClr>
              </a:solidFill>
              <a:latin typeface="Manrope"/>
              <a:hlinkClick r:id="rId4"/>
            </a:endParaRPr>
          </a:p>
          <a:p>
            <a:r>
              <a:rPr lang="hr-HR" u="sng" dirty="0">
                <a:solidFill>
                  <a:schemeClr val="tx1">
                    <a:lumMod val="50000"/>
                    <a:lumOff val="50000"/>
                  </a:schemeClr>
                </a:solidFill>
                <a:latin typeface="Manrope"/>
                <a:hlinkClick r:id="rId4"/>
              </a:rPr>
              <a:t>Email: diana.vrabac@savez-slijepih.hr</a:t>
            </a:r>
            <a:endParaRPr lang="hr-HR" dirty="0">
              <a:solidFill>
                <a:schemeClr val="tx1">
                  <a:lumMod val="50000"/>
                  <a:lumOff val="50000"/>
                </a:schemeClr>
              </a:solidFill>
              <a:latin typeface="Manrope"/>
            </a:endParaRPr>
          </a:p>
          <a:p>
            <a:endParaRPr lang="hr-HR" dirty="0">
              <a:solidFill>
                <a:schemeClr val="tx1">
                  <a:lumMod val="50000"/>
                  <a:lumOff val="50000"/>
                </a:schemeClr>
              </a:solidFill>
              <a:latin typeface="Manrope"/>
            </a:endParaRPr>
          </a:p>
          <a:p>
            <a:r>
              <a:rPr lang="hr-HR" dirty="0">
                <a:solidFill>
                  <a:schemeClr val="tx1">
                    <a:lumMod val="50000"/>
                    <a:lumOff val="50000"/>
                  </a:schemeClr>
                </a:solidFill>
                <a:latin typeface="Manrope"/>
              </a:rPr>
              <a:t>Adresa: </a:t>
            </a:r>
            <a:r>
              <a:rPr lang="hr-HR" dirty="0" err="1">
                <a:solidFill>
                  <a:schemeClr val="tx1">
                    <a:lumMod val="50000"/>
                    <a:lumOff val="50000"/>
                  </a:schemeClr>
                </a:solidFill>
                <a:latin typeface="Manrope"/>
              </a:rPr>
              <a:t>Draškovićeva</a:t>
            </a:r>
            <a:r>
              <a:rPr lang="hr-HR" dirty="0">
                <a:solidFill>
                  <a:schemeClr val="tx1">
                    <a:lumMod val="50000"/>
                    <a:lumOff val="50000"/>
                  </a:schemeClr>
                </a:solidFill>
                <a:latin typeface="Manrope"/>
              </a:rPr>
              <a:t> 80</a:t>
            </a:r>
            <a:br>
              <a:rPr lang="hr-HR" dirty="0">
                <a:solidFill>
                  <a:schemeClr val="tx1">
                    <a:lumMod val="50000"/>
                    <a:lumOff val="50000"/>
                  </a:schemeClr>
                </a:solidFill>
                <a:latin typeface="Manrope"/>
              </a:rPr>
            </a:br>
            <a:r>
              <a:rPr lang="hr-HR" dirty="0">
                <a:solidFill>
                  <a:schemeClr val="tx1">
                    <a:lumMod val="50000"/>
                    <a:lumOff val="50000"/>
                  </a:schemeClr>
                </a:solidFill>
                <a:latin typeface="Manrope"/>
              </a:rPr>
              <a:t>(ulaz iz Šenoine 34), 10 000 Zagreb</a:t>
            </a:r>
            <a:br>
              <a:rPr lang="hr-HR" dirty="0">
                <a:solidFill>
                  <a:schemeClr val="tx1">
                    <a:lumMod val="50000"/>
                    <a:lumOff val="50000"/>
                  </a:schemeClr>
                </a:solidFill>
                <a:latin typeface="Manrope"/>
              </a:rPr>
            </a:br>
            <a:endParaRPr lang="hr-HR" dirty="0">
              <a:solidFill>
                <a:schemeClr val="tx1">
                  <a:lumMod val="50000"/>
                  <a:lumOff val="50000"/>
                </a:schemeClr>
              </a:solidFill>
              <a:latin typeface="Manrope"/>
            </a:endParaRPr>
          </a:p>
          <a:p>
            <a:r>
              <a:rPr lang="hr-HR" dirty="0">
                <a:solidFill>
                  <a:schemeClr val="tx1">
                    <a:lumMod val="50000"/>
                    <a:lumOff val="50000"/>
                  </a:schemeClr>
                </a:solidFill>
                <a:latin typeface="Manrope"/>
              </a:rPr>
              <a:t>Radno vrijeme: ponedjeljak – petak 8:00 – 16:00 sati</a:t>
            </a:r>
            <a:endParaRPr lang="hr-HR" b="0" i="0" dirty="0">
              <a:solidFill>
                <a:schemeClr val="tx1">
                  <a:lumMod val="50000"/>
                  <a:lumOff val="50000"/>
                </a:schemeClr>
              </a:solidFill>
              <a:effectLst/>
              <a:latin typeface="Manrope"/>
            </a:endParaRPr>
          </a:p>
        </p:txBody>
      </p:sp>
      <p:sp>
        <p:nvSpPr>
          <p:cNvPr id="6" name="Rectangle 5"/>
          <p:cNvSpPr/>
          <p:nvPr/>
        </p:nvSpPr>
        <p:spPr>
          <a:xfrm>
            <a:off x="4762500" y="3707202"/>
            <a:ext cx="6000750" cy="2862322"/>
          </a:xfrm>
          <a:prstGeom prst="rect">
            <a:avLst/>
          </a:prstGeom>
        </p:spPr>
        <p:txBody>
          <a:bodyPr wrap="square">
            <a:spAutoFit/>
          </a:bodyPr>
          <a:lstStyle/>
          <a:p>
            <a:r>
              <a:rPr lang="hr-HR" b="1" u="sng" dirty="0">
                <a:solidFill>
                  <a:schemeClr val="tx1">
                    <a:lumMod val="50000"/>
                    <a:lumOff val="50000"/>
                  </a:schemeClr>
                </a:solidFill>
                <a:latin typeface="Manrope"/>
              </a:rPr>
              <a:t>Kabinet očne protetike</a:t>
            </a:r>
            <a:br>
              <a:rPr lang="hr-HR" b="1" u="sng" dirty="0">
                <a:solidFill>
                  <a:srgbClr val="FFFFFF"/>
                </a:solidFill>
                <a:latin typeface="Manrope"/>
              </a:rPr>
            </a:br>
            <a:endParaRPr lang="hr-HR" b="1" u="sng" dirty="0">
              <a:solidFill>
                <a:srgbClr val="FFFFFF"/>
              </a:solidFill>
              <a:latin typeface="Manrope"/>
            </a:endParaRPr>
          </a:p>
          <a:p>
            <a:r>
              <a:rPr lang="hr-HR" u="sng" dirty="0">
                <a:solidFill>
                  <a:schemeClr val="tx1">
                    <a:lumMod val="50000"/>
                    <a:lumOff val="50000"/>
                  </a:schemeClr>
                </a:solidFill>
                <a:latin typeface="Manrope"/>
                <a:hlinkClick r:id="rId5"/>
              </a:rPr>
              <a:t>Tel. +385 1 4812 505</a:t>
            </a:r>
            <a:endParaRPr lang="hr-HR" u="sng" dirty="0">
              <a:solidFill>
                <a:schemeClr val="tx1">
                  <a:lumMod val="50000"/>
                  <a:lumOff val="50000"/>
                </a:schemeClr>
              </a:solidFill>
              <a:latin typeface="Manrope"/>
            </a:endParaRPr>
          </a:p>
          <a:p>
            <a:endParaRPr lang="hr-HR" dirty="0">
              <a:solidFill>
                <a:schemeClr val="tx1">
                  <a:lumMod val="50000"/>
                  <a:lumOff val="50000"/>
                </a:schemeClr>
              </a:solidFill>
              <a:latin typeface="Manrope"/>
            </a:endParaRPr>
          </a:p>
          <a:p>
            <a:r>
              <a:rPr lang="hr-HR" u="sng" dirty="0">
                <a:solidFill>
                  <a:schemeClr val="tx1">
                    <a:lumMod val="50000"/>
                    <a:lumOff val="50000"/>
                  </a:schemeClr>
                </a:solidFill>
                <a:latin typeface="Manrope"/>
                <a:hlinkClick r:id="rId6"/>
              </a:rPr>
              <a:t>Email: vinka.cvetko@savez-slijepih.hr</a:t>
            </a:r>
            <a:endParaRPr lang="hr-HR" u="sng" dirty="0">
              <a:solidFill>
                <a:schemeClr val="tx1">
                  <a:lumMod val="50000"/>
                  <a:lumOff val="50000"/>
                </a:schemeClr>
              </a:solidFill>
              <a:latin typeface="Manrope"/>
            </a:endParaRPr>
          </a:p>
          <a:p>
            <a:endParaRPr lang="hr-HR" dirty="0">
              <a:solidFill>
                <a:schemeClr val="tx1">
                  <a:lumMod val="50000"/>
                  <a:lumOff val="50000"/>
                </a:schemeClr>
              </a:solidFill>
              <a:latin typeface="Manrope"/>
            </a:endParaRPr>
          </a:p>
          <a:p>
            <a:r>
              <a:rPr lang="hr-HR" dirty="0">
                <a:solidFill>
                  <a:schemeClr val="tx1">
                    <a:lumMod val="50000"/>
                    <a:lumOff val="50000"/>
                  </a:schemeClr>
                </a:solidFill>
                <a:latin typeface="Manrope"/>
              </a:rPr>
              <a:t>Adresa: </a:t>
            </a:r>
            <a:r>
              <a:rPr lang="hr-HR" dirty="0" err="1">
                <a:solidFill>
                  <a:schemeClr val="tx1">
                    <a:lumMod val="50000"/>
                    <a:lumOff val="50000"/>
                  </a:schemeClr>
                </a:solidFill>
                <a:latin typeface="Manrope"/>
              </a:rPr>
              <a:t>Draškovićeva</a:t>
            </a:r>
            <a:r>
              <a:rPr lang="hr-HR" dirty="0">
                <a:solidFill>
                  <a:schemeClr val="tx1">
                    <a:lumMod val="50000"/>
                    <a:lumOff val="50000"/>
                  </a:schemeClr>
                </a:solidFill>
                <a:latin typeface="Manrope"/>
              </a:rPr>
              <a:t> 80 </a:t>
            </a:r>
          </a:p>
          <a:p>
            <a:r>
              <a:rPr lang="hr-HR" dirty="0">
                <a:solidFill>
                  <a:schemeClr val="tx1">
                    <a:lumMod val="50000"/>
                    <a:lumOff val="50000"/>
                  </a:schemeClr>
                </a:solidFill>
                <a:latin typeface="Manrope"/>
              </a:rPr>
              <a:t>(ulaz iz Šenoine 34), 10 000 Zagreb</a:t>
            </a:r>
            <a:br>
              <a:rPr lang="hr-HR" dirty="0">
                <a:solidFill>
                  <a:schemeClr val="tx1">
                    <a:lumMod val="50000"/>
                    <a:lumOff val="50000"/>
                  </a:schemeClr>
                </a:solidFill>
                <a:latin typeface="Manrope"/>
              </a:rPr>
            </a:br>
            <a:endParaRPr lang="hr-HR" dirty="0">
              <a:solidFill>
                <a:schemeClr val="tx1">
                  <a:lumMod val="50000"/>
                  <a:lumOff val="50000"/>
                </a:schemeClr>
              </a:solidFill>
              <a:latin typeface="Manrope"/>
            </a:endParaRPr>
          </a:p>
          <a:p>
            <a:r>
              <a:rPr lang="hr-HR" dirty="0">
                <a:solidFill>
                  <a:schemeClr val="tx1">
                    <a:lumMod val="50000"/>
                    <a:lumOff val="50000"/>
                  </a:schemeClr>
                </a:solidFill>
                <a:latin typeface="Manrope"/>
              </a:rPr>
              <a:t>Radno vrijeme: ponedjeljak – petak 8:00 – 16:00 sati</a:t>
            </a:r>
            <a:endParaRPr lang="hr-HR" b="0" i="0" dirty="0">
              <a:solidFill>
                <a:schemeClr val="tx1">
                  <a:lumMod val="50000"/>
                  <a:lumOff val="50000"/>
                </a:schemeClr>
              </a:solidFill>
              <a:effectLst/>
              <a:latin typeface="Manrope"/>
            </a:endParaRPr>
          </a:p>
        </p:txBody>
      </p:sp>
    </p:spTree>
    <p:extLst>
      <p:ext uri="{BB962C8B-B14F-4D97-AF65-F5344CB8AC3E}">
        <p14:creationId xmlns:p14="http://schemas.microsoft.com/office/powerpoint/2010/main" val="78609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4014990" y="2053428"/>
            <a:ext cx="774436" cy="109516"/>
          </a:xfrm>
          <a:prstGeom prst="rect">
            <a:avLst/>
          </a:prstGeom>
        </p:spPr>
      </p:pic>
      <p:pic>
        <p:nvPicPr>
          <p:cNvPr id="3" name="Slika 2"/>
          <p:cNvPicPr>
            <a:picLocks noChangeAspect="1"/>
          </p:cNvPicPr>
          <p:nvPr/>
        </p:nvPicPr>
        <p:blipFill>
          <a:blip r:embed="rId3"/>
          <a:stretch>
            <a:fillRect/>
          </a:stretch>
        </p:blipFill>
        <p:spPr>
          <a:xfrm>
            <a:off x="4967389" y="2053428"/>
            <a:ext cx="201431" cy="109516"/>
          </a:xfrm>
          <a:prstGeom prst="rect">
            <a:avLst/>
          </a:prstGeom>
        </p:spPr>
      </p:pic>
      <p:pic>
        <p:nvPicPr>
          <p:cNvPr id="4" name="Slika 3"/>
          <p:cNvPicPr>
            <a:picLocks noChangeAspect="1"/>
          </p:cNvPicPr>
          <p:nvPr/>
        </p:nvPicPr>
        <p:blipFill>
          <a:blip r:embed="rId4"/>
          <a:stretch>
            <a:fillRect/>
          </a:stretch>
        </p:blipFill>
        <p:spPr>
          <a:xfrm>
            <a:off x="4069748" y="5299798"/>
            <a:ext cx="743145" cy="283569"/>
          </a:xfrm>
          <a:prstGeom prst="rect">
            <a:avLst/>
          </a:prstGeom>
        </p:spPr>
      </p:pic>
      <p:pic>
        <p:nvPicPr>
          <p:cNvPr id="5" name="Slika 4"/>
          <p:cNvPicPr>
            <a:picLocks noChangeAspect="1"/>
          </p:cNvPicPr>
          <p:nvPr/>
        </p:nvPicPr>
        <p:blipFill>
          <a:blip r:embed="rId5"/>
          <a:stretch>
            <a:fillRect/>
          </a:stretch>
        </p:blipFill>
        <p:spPr>
          <a:xfrm>
            <a:off x="7478438" y="5215706"/>
            <a:ext cx="883952" cy="887863"/>
          </a:xfrm>
          <a:prstGeom prst="rect">
            <a:avLst/>
          </a:prstGeom>
        </p:spPr>
      </p:pic>
      <p:sp>
        <p:nvSpPr>
          <p:cNvPr id="6" name="Pravokutnik 5"/>
          <p:cNvSpPr/>
          <p:nvPr/>
        </p:nvSpPr>
        <p:spPr>
          <a:xfrm>
            <a:off x="3981744" y="252278"/>
            <a:ext cx="1662299" cy="923065"/>
          </a:xfrm>
          <a:prstGeom prst="rect">
            <a:avLst/>
          </a:prstGeom>
          <a:solidFill>
            <a:srgbClr val="FFFFFF"/>
          </a:solidFill>
        </p:spPr>
        <p:txBody>
          <a:bodyPr lIns="0" tIns="0" rIns="0" bIns="0">
            <a:noAutofit/>
          </a:bodyPr>
          <a:lstStyle/>
          <a:p>
            <a:pPr defTabSz="586679"/>
            <a:r>
              <a:rPr lang="hr" sz="770" b="1">
                <a:solidFill>
                  <a:prstClr val="black"/>
                </a:solidFill>
                <a:latin typeface="Arial"/>
              </a:rPr>
              <a:t>HRVATSKI ZAVOD</a:t>
            </a:r>
          </a:p>
          <a:p>
            <a:pPr defTabSz="586679">
              <a:spcAft>
                <a:spcPts val="269"/>
              </a:spcAft>
            </a:pPr>
            <a:r>
              <a:rPr lang="hr" sz="770" b="1">
                <a:solidFill>
                  <a:prstClr val="black"/>
                </a:solidFill>
                <a:latin typeface="Arial"/>
              </a:rPr>
              <a:t>ZA MIROVINSKO OSIGURANJE PODRUČNA SLUŽBA U ZAGREBU</a:t>
            </a:r>
          </a:p>
          <a:p>
            <a:pPr defTabSz="586679">
              <a:spcAft>
                <a:spcPts val="269"/>
              </a:spcAft>
            </a:pPr>
            <a:r>
              <a:rPr lang="hr" sz="770" b="1">
                <a:solidFill>
                  <a:prstClr val="black"/>
                </a:solidFill>
                <a:latin typeface="Arial"/>
              </a:rPr>
              <a:t>TVRTKOVA 5, 10000 ZAGREB</a:t>
            </a:r>
          </a:p>
          <a:p>
            <a:pPr defTabSz="586679"/>
            <a:r>
              <a:rPr lang="hr" sz="642">
                <a:solidFill>
                  <a:prstClr val="black"/>
                </a:solidFill>
                <a:latin typeface="Arial"/>
              </a:rPr>
              <a:t>KLASA: 141-06/09-01 /OB: 00250015727</a:t>
            </a:r>
          </a:p>
          <a:p>
            <a:pPr defTabSz="586679"/>
            <a:r>
              <a:rPr lang="hr" sz="642">
                <a:solidFill>
                  <a:prstClr val="black"/>
                </a:solidFill>
                <a:latin typeface="Arial"/>
              </a:rPr>
              <a:t>UR. BROJ: 341-25-05/3-09-100389</a:t>
            </a:r>
          </a:p>
          <a:p>
            <a:pPr defTabSz="586679"/>
            <a:r>
              <a:rPr lang="hr" sz="642">
                <a:solidFill>
                  <a:prstClr val="black"/>
                </a:solidFill>
                <a:latin typeface="Arial"/>
              </a:rPr>
              <a:t>BROJ SPISA: 741358</a:t>
            </a:r>
          </a:p>
          <a:p>
            <a:pPr defTabSz="586679"/>
            <a:r>
              <a:rPr lang="hr" sz="642">
                <a:solidFill>
                  <a:prstClr val="black"/>
                </a:solidFill>
                <a:latin typeface="Arial"/>
              </a:rPr>
              <a:t>Datum: 15.10.2009.</a:t>
            </a:r>
          </a:p>
        </p:txBody>
      </p:sp>
      <p:sp>
        <p:nvSpPr>
          <p:cNvPr id="7" name="Pravokutnik 6"/>
          <p:cNvSpPr/>
          <p:nvPr/>
        </p:nvSpPr>
        <p:spPr>
          <a:xfrm>
            <a:off x="3979788" y="1325927"/>
            <a:ext cx="4321976" cy="486956"/>
          </a:xfrm>
          <a:prstGeom prst="rect">
            <a:avLst/>
          </a:prstGeom>
          <a:solidFill>
            <a:srgbClr val="FFFFFF"/>
          </a:solidFill>
        </p:spPr>
        <p:txBody>
          <a:bodyPr lIns="0" tIns="0" rIns="0" bIns="0">
            <a:noAutofit/>
          </a:bodyPr>
          <a:lstStyle/>
          <a:p>
            <a:pPr defTabSz="586679"/>
            <a:r>
              <a:rPr lang="hr" sz="642" dirty="0">
                <a:solidFill>
                  <a:prstClr val="black"/>
                </a:solidFill>
                <a:latin typeface="Arial"/>
              </a:rPr>
              <a:t>U povodu zahtjeva                                 iz Zagreba za priznanje prava na naknadu zbog tjelesnog</a:t>
            </a:r>
          </a:p>
          <a:p>
            <a:pPr defTabSz="586679"/>
            <a:r>
              <a:rPr lang="hr" sz="642" dirty="0">
                <a:solidFill>
                  <a:prstClr val="black"/>
                </a:solidFill>
                <a:latin typeface="Arial"/>
              </a:rPr>
              <a:t>oštećenja, Hrvatski zavod za mirovinsko osiguranje, Područna služba u Zagrebu donosi, na temelju članka 105. i 110. Zakona o mirovinskom osiguranju («Narodne novine«, broj 102/98., 127/00., 59/01., 109/01., 147/02., 117/03., 30/04., 177/04. 92/05. 79/07 i 35/08. - skraćeno: ZOMO) te članka 16. i 52. Statuta Hrvatskog zavoda za mirovinsko osiguranje («Narodne novine«, broj 163/98.), sljedeće</a:t>
            </a:r>
          </a:p>
        </p:txBody>
      </p:sp>
      <p:sp>
        <p:nvSpPr>
          <p:cNvPr id="8" name="Pravokutnik 7"/>
          <p:cNvSpPr/>
          <p:nvPr/>
        </p:nvSpPr>
        <p:spPr>
          <a:xfrm>
            <a:off x="5812228" y="1877419"/>
            <a:ext cx="717722" cy="117339"/>
          </a:xfrm>
          <a:prstGeom prst="rect">
            <a:avLst/>
          </a:prstGeom>
          <a:solidFill>
            <a:srgbClr val="FFFFFF"/>
          </a:solidFill>
        </p:spPr>
        <p:txBody>
          <a:bodyPr wrap="none" lIns="0" tIns="0" rIns="0" bIns="0">
            <a:noAutofit/>
          </a:bodyPr>
          <a:lstStyle/>
          <a:p>
            <a:pPr algn="ctr" defTabSz="586679"/>
            <a:r>
              <a:rPr lang="hr" sz="770" b="1">
                <a:solidFill>
                  <a:prstClr val="black"/>
                </a:solidFill>
                <a:latin typeface="Arial"/>
              </a:rPr>
              <a:t>RJEŠENJE</a:t>
            </a:r>
          </a:p>
        </p:txBody>
      </p:sp>
      <p:sp>
        <p:nvSpPr>
          <p:cNvPr id="9" name="Pravokutnik 8"/>
          <p:cNvSpPr/>
          <p:nvPr/>
        </p:nvSpPr>
        <p:spPr>
          <a:xfrm>
            <a:off x="4807026" y="2065161"/>
            <a:ext cx="150585" cy="82137"/>
          </a:xfrm>
          <a:prstGeom prst="rect">
            <a:avLst/>
          </a:prstGeom>
          <a:solidFill>
            <a:srgbClr val="FFFFFF"/>
          </a:solidFill>
        </p:spPr>
        <p:txBody>
          <a:bodyPr wrap="none" lIns="0" tIns="0" rIns="0" bIns="0">
            <a:noAutofit/>
          </a:bodyPr>
          <a:lstStyle/>
          <a:p>
            <a:pPr defTabSz="586679"/>
            <a:r>
              <a:rPr lang="hr" sz="642">
                <a:solidFill>
                  <a:prstClr val="black"/>
                </a:solidFill>
                <a:latin typeface="Arial"/>
              </a:rPr>
              <a:t>rođ</a:t>
            </a:r>
          </a:p>
        </p:txBody>
      </p:sp>
      <p:sp>
        <p:nvSpPr>
          <p:cNvPr id="10" name="Pravokutnik 9"/>
          <p:cNvSpPr/>
          <p:nvPr/>
        </p:nvSpPr>
        <p:spPr>
          <a:xfrm>
            <a:off x="5168821" y="2059294"/>
            <a:ext cx="1773770" cy="99738"/>
          </a:xfrm>
          <a:prstGeom prst="rect">
            <a:avLst/>
          </a:prstGeom>
          <a:solidFill>
            <a:srgbClr val="FFFFFF"/>
          </a:solidFill>
        </p:spPr>
        <p:txBody>
          <a:bodyPr wrap="none" lIns="0" tIns="0" rIns="0" bIns="0">
            <a:noAutofit/>
          </a:bodyPr>
          <a:lstStyle/>
          <a:p>
            <a:pPr defTabSz="586679"/>
            <a:r>
              <a:rPr lang="hr" sz="642">
                <a:solidFill>
                  <a:prstClr val="black"/>
                </a:solidFill>
                <a:latin typeface="Arial"/>
              </a:rPr>
              <a:t>1989. utvrđuje se postojanje tjelesnog oštećenja</a:t>
            </a:r>
          </a:p>
        </p:txBody>
      </p:sp>
      <p:sp>
        <p:nvSpPr>
          <p:cNvPr id="11" name="Pravokutnik 10"/>
          <p:cNvSpPr/>
          <p:nvPr/>
        </p:nvSpPr>
        <p:spPr>
          <a:xfrm>
            <a:off x="6950414" y="2059295"/>
            <a:ext cx="383306" cy="86048"/>
          </a:xfrm>
          <a:prstGeom prst="rect">
            <a:avLst/>
          </a:prstGeom>
          <a:solidFill>
            <a:srgbClr val="FFFFFF"/>
          </a:solidFill>
        </p:spPr>
        <p:txBody>
          <a:bodyPr wrap="none" lIns="0" tIns="0" rIns="0" bIns="0">
            <a:noAutofit/>
          </a:bodyPr>
          <a:lstStyle/>
          <a:p>
            <a:pPr defTabSz="586679"/>
            <a:r>
              <a:rPr lang="hr" sz="642">
                <a:solidFill>
                  <a:prstClr val="black"/>
                </a:solidFill>
                <a:latin typeface="Arial"/>
              </a:rPr>
              <a:t>od 100 %.</a:t>
            </a:r>
          </a:p>
        </p:txBody>
      </p:sp>
      <p:sp>
        <p:nvSpPr>
          <p:cNvPr id="12" name="Pravokutnik 11"/>
          <p:cNvSpPr/>
          <p:nvPr/>
        </p:nvSpPr>
        <p:spPr>
          <a:xfrm>
            <a:off x="3981744" y="2162943"/>
            <a:ext cx="2870887" cy="95827"/>
          </a:xfrm>
          <a:prstGeom prst="rect">
            <a:avLst/>
          </a:prstGeom>
          <a:solidFill>
            <a:srgbClr val="FFFFFF"/>
          </a:solidFill>
        </p:spPr>
        <p:txBody>
          <a:bodyPr wrap="none" lIns="0" tIns="0" rIns="0" bIns="0">
            <a:noAutofit/>
          </a:bodyPr>
          <a:lstStyle/>
          <a:p>
            <a:pPr defTabSz="586679"/>
            <a:r>
              <a:rPr lang="hr" sz="642">
                <a:solidFill>
                  <a:prstClr val="black"/>
                </a:solidFill>
                <a:latin typeface="Arial"/>
              </a:rPr>
              <a:t>II. Odbija se zahtjev za priznanje prava na naknadu zbog tjelesnog oštećenja.</a:t>
            </a:r>
          </a:p>
        </p:txBody>
      </p:sp>
      <p:sp>
        <p:nvSpPr>
          <p:cNvPr id="13" name="Pravokutnik 12"/>
          <p:cNvSpPr/>
          <p:nvPr/>
        </p:nvSpPr>
        <p:spPr>
          <a:xfrm>
            <a:off x="3973921" y="2381976"/>
            <a:ext cx="4333710" cy="2290061"/>
          </a:xfrm>
          <a:prstGeom prst="rect">
            <a:avLst/>
          </a:prstGeom>
          <a:solidFill>
            <a:srgbClr val="FFFFFF"/>
          </a:solidFill>
        </p:spPr>
        <p:txBody>
          <a:bodyPr lIns="0" tIns="0" rIns="0" bIns="0">
            <a:noAutofit/>
          </a:bodyPr>
          <a:lstStyle/>
          <a:p>
            <a:pPr algn="ctr" defTabSz="586679">
              <a:spcAft>
                <a:spcPts val="269"/>
              </a:spcAft>
            </a:pPr>
            <a:r>
              <a:rPr lang="hr" sz="770" b="1" dirty="0">
                <a:solidFill>
                  <a:prstClr val="black"/>
                </a:solidFill>
                <a:latin typeface="Arial"/>
              </a:rPr>
              <a:t>Obrazloženje</a:t>
            </a:r>
          </a:p>
          <a:p>
            <a:pPr algn="just" defTabSz="586679">
              <a:spcAft>
                <a:spcPts val="269"/>
              </a:spcAft>
            </a:pPr>
            <a:r>
              <a:rPr lang="hr" sz="642" dirty="0">
                <a:solidFill>
                  <a:prstClr val="black"/>
                </a:solidFill>
                <a:latin typeface="Arial"/>
              </a:rPr>
              <a:t>Zahtjev za priznanje prava na naknadu zbog tjelesnog oštećenja podnijet je 30.9.2009.</a:t>
            </a:r>
          </a:p>
          <a:p>
            <a:pPr algn="just" defTabSz="586679"/>
            <a:r>
              <a:rPr lang="hr" sz="642" b="1" dirty="0">
                <a:solidFill>
                  <a:prstClr val="black"/>
                </a:solidFill>
                <a:latin typeface="Arial"/>
              </a:rPr>
              <a:t>U provedenom je postupku utvrđeno:</a:t>
            </a:r>
          </a:p>
          <a:p>
            <a:pPr algn="just" defTabSz="586679"/>
            <a:r>
              <a:rPr lang="hr" sz="642" dirty="0">
                <a:solidFill>
                  <a:prstClr val="black"/>
                </a:solidFill>
                <a:latin typeface="Arial"/>
              </a:rPr>
              <a:t>- da je u povodu zahtjeva osiguranik upućen na pregled ovlaštenom vještaku Područne službe u Zagrebu radi utvrđivanja i ocjene postotka tjelesnog oštećenja,</a:t>
            </a:r>
          </a:p>
          <a:p>
            <a:pPr algn="just" defTabSz="586679"/>
            <a:r>
              <a:rPr lang="hr" sz="642" dirty="0">
                <a:solidFill>
                  <a:prstClr val="black"/>
                </a:solidFill>
                <a:latin typeface="Arial"/>
              </a:rPr>
              <a:t>- da prema nalazu i mišljenju ovlaštenog vještaka Područne službe u Zagrebu broj 25/09/16106 od 14.10.2009. kod osiguranika postoji tjelesno oštećenje prema članku 56. ZOMO i to:</a:t>
            </a:r>
          </a:p>
          <a:p>
            <a:pPr algn="just" defTabSz="586679">
              <a:spcAft>
                <a:spcPts val="494"/>
              </a:spcAft>
            </a:pPr>
            <a:r>
              <a:rPr lang="hr" sz="642" dirty="0">
                <a:solidFill>
                  <a:prstClr val="black"/>
                </a:solidFill>
                <a:latin typeface="Arial"/>
              </a:rPr>
              <a:t>100 % prema odjeljku IIB točki 7 Liste tjelesnih oštećenja iz članka 2. Zakona o listi tjelesnih oštećenja («Narodne novine«, broj 162/98.), koje je nastalo dana 20.2.2001. zbog bolesti,</a:t>
            </a:r>
          </a:p>
          <a:p>
            <a:pPr algn="just" defTabSz="586679">
              <a:lnSpc>
                <a:spcPct val="105000"/>
              </a:lnSpc>
              <a:spcAft>
                <a:spcPts val="494"/>
              </a:spcAft>
            </a:pPr>
            <a:r>
              <a:rPr lang="hr" sz="642" dirty="0">
                <a:solidFill>
                  <a:prstClr val="black"/>
                </a:solidFill>
                <a:latin typeface="Arial"/>
              </a:rPr>
              <a:t>- pa se prema odredbamačlanka 3. Zakona o listi tjelesnih oštećenja određuje ukupni postotak tjelesnog oštećenja od 100 %.</a:t>
            </a:r>
          </a:p>
          <a:p>
            <a:pPr algn="just" defTabSz="586679">
              <a:spcAft>
                <a:spcPts val="494"/>
              </a:spcAft>
            </a:pPr>
            <a:r>
              <a:rPr lang="hr" sz="642" dirty="0">
                <a:solidFill>
                  <a:prstClr val="black"/>
                </a:solidFill>
                <a:latin typeface="Arial"/>
              </a:rPr>
              <a:t>Budući da je tjelesno oštećenje uzrokovano bolešću, osiguraniku ne pripada pravo na naknadu zbog tjelesnog oštećenja prema odredbi članka 56. stavka 2. ZOMO.</a:t>
            </a:r>
          </a:p>
          <a:p>
            <a:pPr algn="just" defTabSz="586679">
              <a:spcAft>
                <a:spcPts val="494"/>
              </a:spcAft>
            </a:pPr>
            <a:r>
              <a:rPr lang="hr" sz="642" dirty="0">
                <a:solidFill>
                  <a:prstClr val="black"/>
                </a:solidFill>
                <a:latin typeface="Arial"/>
              </a:rPr>
              <a:t>U vezi s navedenim, valjalo je odlučiti kao u izreci ovoga rješenja.</a:t>
            </a:r>
          </a:p>
          <a:p>
            <a:pPr algn="ctr" defTabSz="586679">
              <a:spcAft>
                <a:spcPts val="494"/>
              </a:spcAft>
            </a:pPr>
            <a:r>
              <a:rPr lang="hr" sz="642" b="1" dirty="0">
                <a:solidFill>
                  <a:prstClr val="black"/>
                </a:solidFill>
                <a:latin typeface="Arial"/>
              </a:rPr>
              <a:t>UPUTA O PRAVNOM LIJEKU</a:t>
            </a:r>
          </a:p>
          <a:p>
            <a:pPr algn="just" defTabSz="586679"/>
            <a:r>
              <a:rPr lang="hr" sz="642" dirty="0">
                <a:solidFill>
                  <a:prstClr val="black"/>
                </a:solidFill>
                <a:latin typeface="Arial"/>
              </a:rPr>
              <a:t>Protiv ovoga rješenja može se, prema članku 120. stavku 1. ZOMO, izjaviti žalba Hrvatskom zavodu za mirovinsko osiguranje, Središnjoj službi, u roku od 15 dana, računajući od dana primitka ovoga rješenja. Žalba se predaje ili šalje poštom ovoj područnoj službi, a može se izjaviti i usmeno u zapisnik te je oslobođena pristojbe.</a:t>
            </a:r>
          </a:p>
        </p:txBody>
      </p:sp>
      <p:sp>
        <p:nvSpPr>
          <p:cNvPr id="14" name="Pravokutnik 13"/>
          <p:cNvSpPr/>
          <p:nvPr/>
        </p:nvSpPr>
        <p:spPr>
          <a:xfrm>
            <a:off x="3975877" y="4812843"/>
            <a:ext cx="559315" cy="97782"/>
          </a:xfrm>
          <a:prstGeom prst="rect">
            <a:avLst/>
          </a:prstGeom>
          <a:solidFill>
            <a:srgbClr val="FFFFFF"/>
          </a:solidFill>
        </p:spPr>
        <p:txBody>
          <a:bodyPr wrap="none" lIns="0" tIns="0" rIns="0" bIns="0">
            <a:noAutofit/>
          </a:bodyPr>
          <a:lstStyle/>
          <a:p>
            <a:pPr defTabSz="586679"/>
            <a:r>
              <a:rPr lang="hr" sz="770" b="1">
                <a:solidFill>
                  <a:prstClr val="black"/>
                </a:solidFill>
                <a:latin typeface="Arial"/>
              </a:rPr>
              <a:t>REFERENT</a:t>
            </a:r>
          </a:p>
        </p:txBody>
      </p:sp>
      <p:sp>
        <p:nvSpPr>
          <p:cNvPr id="15" name="Pravokutnik 14"/>
          <p:cNvSpPr/>
          <p:nvPr/>
        </p:nvSpPr>
        <p:spPr>
          <a:xfrm>
            <a:off x="6154466" y="4793287"/>
            <a:ext cx="1722924" cy="242500"/>
          </a:xfrm>
          <a:prstGeom prst="rect">
            <a:avLst/>
          </a:prstGeom>
          <a:solidFill>
            <a:srgbClr val="FFFFFF"/>
          </a:solidFill>
        </p:spPr>
        <p:txBody>
          <a:bodyPr lIns="0" tIns="0" rIns="0" bIns="0">
            <a:noAutofit/>
          </a:bodyPr>
          <a:lstStyle/>
          <a:p>
            <a:pPr defTabSz="586679"/>
            <a:r>
              <a:rPr lang="hr" sz="770" b="1">
                <a:solidFill>
                  <a:prstClr val="black"/>
                </a:solidFill>
                <a:latin typeface="Arial"/>
              </a:rPr>
              <a:t>PREDSTOJNIK PODRUČNE SLUŽBE</a:t>
            </a:r>
          </a:p>
          <a:p>
            <a:pPr defTabSz="586679"/>
            <a:r>
              <a:rPr lang="hr" sz="770" b="1">
                <a:solidFill>
                  <a:prstClr val="black"/>
                </a:solidFill>
                <a:latin typeface="Arial"/>
              </a:rPr>
              <a:t>Tomislav Babić, v.r.</a:t>
            </a:r>
          </a:p>
        </p:txBody>
      </p:sp>
      <p:sp>
        <p:nvSpPr>
          <p:cNvPr id="16" name="Pravokutnik 15"/>
          <p:cNvSpPr/>
          <p:nvPr/>
        </p:nvSpPr>
        <p:spPr>
          <a:xfrm>
            <a:off x="3973922" y="5041653"/>
            <a:ext cx="1668165" cy="211210"/>
          </a:xfrm>
          <a:prstGeom prst="rect">
            <a:avLst/>
          </a:prstGeom>
          <a:solidFill>
            <a:srgbClr val="FFFFFF"/>
          </a:solidFill>
        </p:spPr>
        <p:txBody>
          <a:bodyPr lIns="0" tIns="0" rIns="0" bIns="0">
            <a:noAutofit/>
          </a:bodyPr>
          <a:lstStyle/>
          <a:p>
            <a:pPr defTabSz="586679"/>
            <a:r>
              <a:rPr lang="hr" sz="770" b="1">
                <a:solidFill>
                  <a:prstClr val="black"/>
                </a:solidFill>
                <a:latin typeface="Arial"/>
              </a:rPr>
              <a:t>Kornelija Gabino, dipl. pravnik,v.r.</a:t>
            </a:r>
          </a:p>
          <a:p>
            <a:pPr algn="just" defTabSz="586679"/>
            <a:r>
              <a:rPr lang="hr" sz="642" b="1">
                <a:solidFill>
                  <a:prstClr val="black"/>
                </a:solidFill>
                <a:latin typeface="Arial"/>
              </a:rPr>
              <a:t>Rješenje se dostavlja:</a:t>
            </a:r>
          </a:p>
        </p:txBody>
      </p:sp>
      <p:sp>
        <p:nvSpPr>
          <p:cNvPr id="17" name="Pravokutnik 16"/>
          <p:cNvSpPr/>
          <p:nvPr/>
        </p:nvSpPr>
        <p:spPr>
          <a:xfrm>
            <a:off x="3971966" y="5581411"/>
            <a:ext cx="340282" cy="84093"/>
          </a:xfrm>
          <a:prstGeom prst="rect">
            <a:avLst/>
          </a:prstGeom>
          <a:solidFill>
            <a:srgbClr val="FFFFFF"/>
          </a:solidFill>
        </p:spPr>
        <p:txBody>
          <a:bodyPr wrap="none" lIns="0" tIns="0" rIns="0" bIns="0">
            <a:noAutofit/>
          </a:bodyPr>
          <a:lstStyle/>
          <a:p>
            <a:pPr defTabSz="586679"/>
            <a:r>
              <a:rPr lang="hr" sz="642">
                <a:solidFill>
                  <a:prstClr val="black"/>
                </a:solidFill>
                <a:latin typeface="Arial"/>
              </a:rPr>
              <a:t>2. Arhivu</a:t>
            </a:r>
          </a:p>
        </p:txBody>
      </p:sp>
      <p:sp>
        <p:nvSpPr>
          <p:cNvPr id="18" name="Pravokutnik 17"/>
          <p:cNvSpPr/>
          <p:nvPr/>
        </p:nvSpPr>
        <p:spPr>
          <a:xfrm>
            <a:off x="3968054" y="6504476"/>
            <a:ext cx="4071654" cy="181875"/>
          </a:xfrm>
          <a:prstGeom prst="rect">
            <a:avLst/>
          </a:prstGeom>
          <a:solidFill>
            <a:srgbClr val="FFFFFF"/>
          </a:solidFill>
        </p:spPr>
        <p:txBody>
          <a:bodyPr lIns="0" tIns="0" rIns="0" bIns="0">
            <a:noAutofit/>
          </a:bodyPr>
          <a:lstStyle/>
          <a:p>
            <a:pPr marL="1001635" indent="-1026688" algn="just" defTabSz="586679"/>
            <a:r>
              <a:rPr lang="hr" sz="577">
                <a:solidFill>
                  <a:prstClr val="black"/>
                </a:solidFill>
                <a:latin typeface="Arial"/>
              </a:rPr>
              <a:t>844400 - TISKANICA: TO-5 - Rješenje kojim se utvrđuje postojanje tjel. Oštećenja bez prava na naknadu (tjel. oštećenje -uzrokovano - bolešću - ozljedom izvan rada)</a:t>
            </a:r>
          </a:p>
        </p:txBody>
      </p:sp>
      <p:sp>
        <p:nvSpPr>
          <p:cNvPr id="19" name="Content Placeholder 2"/>
          <p:cNvSpPr txBox="1">
            <a:spLocks/>
          </p:cNvSpPr>
          <p:nvPr/>
        </p:nvSpPr>
        <p:spPr>
          <a:xfrm>
            <a:off x="258893" y="252278"/>
            <a:ext cx="3046010" cy="1036033"/>
          </a:xfrm>
          <a:prstGeom prst="rect">
            <a:avLst/>
          </a:prstGeom>
        </p:spPr>
        <p:txBody>
          <a:bodyPr/>
          <a:lstStyle/>
          <a:p>
            <a:r>
              <a:rPr lang="hr-HR" kern="0" dirty="0">
                <a:solidFill>
                  <a:sysClr val="windowText" lastClr="000000"/>
                </a:solidFill>
              </a:rPr>
              <a:t>Primjer 1.  Rješenje o postotku tjelesnog oštećenja </a:t>
            </a:r>
          </a:p>
        </p:txBody>
      </p:sp>
    </p:spTree>
    <p:extLst>
      <p:ext uri="{BB962C8B-B14F-4D97-AF65-F5344CB8AC3E}">
        <p14:creationId xmlns:p14="http://schemas.microsoft.com/office/powerpoint/2010/main" val="239160842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336" y="809244"/>
            <a:ext cx="10303764" cy="4829556"/>
          </a:xfrm>
        </p:spPr>
        <p:txBody>
          <a:bodyPr>
            <a:normAutofit/>
          </a:bodyPr>
          <a:lstStyle/>
          <a:p>
            <a:pPr marL="0" indent="0" algn="ctr">
              <a:buNone/>
            </a:pPr>
            <a:r>
              <a:rPr lang="hr-HR" sz="4400" b="1" dirty="0">
                <a:solidFill>
                  <a:schemeClr val="tx1">
                    <a:lumMod val="50000"/>
                    <a:lumOff val="50000"/>
                  </a:schemeClr>
                </a:solidFill>
                <a:latin typeface="Montserrat" pitchFamily="2" charset="77"/>
              </a:rPr>
              <a:t>HVALA NA PAŽNJI!</a:t>
            </a:r>
            <a:br>
              <a:rPr lang="hr-HR" sz="4400" b="1" dirty="0">
                <a:solidFill>
                  <a:srgbClr val="002060"/>
                </a:solidFill>
                <a:latin typeface="Montserrat" pitchFamily="2" charset="77"/>
              </a:rPr>
            </a:br>
            <a:br>
              <a:rPr lang="hr-HR" sz="4000" b="1" dirty="0">
                <a:solidFill>
                  <a:srgbClr val="002060"/>
                </a:solidFill>
                <a:latin typeface="Montserrat" pitchFamily="2" charset="77"/>
              </a:rPr>
            </a:br>
            <a:br>
              <a:rPr lang="hr-HR" sz="4000" b="1" dirty="0">
                <a:solidFill>
                  <a:srgbClr val="4472C4">
                    <a:lumMod val="75000"/>
                  </a:srgbClr>
                </a:solidFill>
                <a:latin typeface="Montserrat" pitchFamily="2" charset="77"/>
              </a:rPr>
            </a:br>
            <a:br>
              <a:rPr lang="hr-HR" sz="4000" b="1" dirty="0">
                <a:solidFill>
                  <a:srgbClr val="4472C4">
                    <a:lumMod val="75000"/>
                  </a:srgbClr>
                </a:solidFill>
                <a:latin typeface="Montserrat" pitchFamily="2" charset="77"/>
              </a:rPr>
            </a:br>
            <a:br>
              <a:rPr lang="hr-HR" b="1" dirty="0">
                <a:solidFill>
                  <a:schemeClr val="tx1">
                    <a:lumMod val="50000"/>
                    <a:lumOff val="50000"/>
                  </a:schemeClr>
                </a:solidFill>
                <a:latin typeface="Montserrat" pitchFamily="2" charset="77"/>
              </a:rPr>
            </a:br>
            <a:r>
              <a:rPr lang="hr-HR" b="1" dirty="0" err="1">
                <a:solidFill>
                  <a:schemeClr val="tx1">
                    <a:lumMod val="50000"/>
                    <a:lumOff val="50000"/>
                  </a:schemeClr>
                </a:solidFill>
                <a:latin typeface="Montserrat" pitchFamily="2" charset="77"/>
              </a:rPr>
              <a:t>Draškovićeva</a:t>
            </a:r>
            <a:r>
              <a:rPr lang="hr-HR" b="1" dirty="0">
                <a:solidFill>
                  <a:schemeClr val="tx1">
                    <a:lumMod val="50000"/>
                    <a:lumOff val="50000"/>
                  </a:schemeClr>
                </a:solidFill>
                <a:latin typeface="Montserrat" pitchFamily="2" charset="77"/>
              </a:rPr>
              <a:t> 80, 10 000 Zagreb</a:t>
            </a:r>
            <a:br>
              <a:rPr lang="hr-HR" b="1" dirty="0">
                <a:solidFill>
                  <a:schemeClr val="tx1">
                    <a:lumMod val="50000"/>
                    <a:lumOff val="50000"/>
                  </a:schemeClr>
                </a:solidFill>
                <a:latin typeface="Montserrat" pitchFamily="2" charset="77"/>
              </a:rPr>
            </a:br>
            <a:r>
              <a:rPr lang="hr-HR" b="1" dirty="0" err="1">
                <a:solidFill>
                  <a:schemeClr val="tx1">
                    <a:lumMod val="50000"/>
                    <a:lumOff val="50000"/>
                  </a:schemeClr>
                </a:solidFill>
                <a:latin typeface="Montserrat" pitchFamily="2" charset="77"/>
              </a:rPr>
              <a:t>tel</a:t>
            </a:r>
            <a:r>
              <a:rPr lang="hr-HR" b="1" dirty="0">
                <a:solidFill>
                  <a:schemeClr val="tx1">
                    <a:lumMod val="50000"/>
                    <a:lumOff val="50000"/>
                  </a:schemeClr>
                </a:solidFill>
                <a:latin typeface="Montserrat" pitchFamily="2" charset="77"/>
              </a:rPr>
              <a:t>: 01/ 4812 501</a:t>
            </a:r>
            <a:br>
              <a:rPr lang="hr-HR" b="1" dirty="0">
                <a:solidFill>
                  <a:schemeClr val="tx1">
                    <a:lumMod val="50000"/>
                    <a:lumOff val="50000"/>
                  </a:schemeClr>
                </a:solidFill>
                <a:latin typeface="Montserrat" pitchFamily="2" charset="77"/>
              </a:rPr>
            </a:br>
            <a:r>
              <a:rPr lang="hr-HR" b="1" dirty="0">
                <a:solidFill>
                  <a:schemeClr val="tx1">
                    <a:lumMod val="50000"/>
                    <a:lumOff val="50000"/>
                  </a:schemeClr>
                </a:solidFill>
                <a:latin typeface="Montserrat" pitchFamily="2" charset="77"/>
              </a:rPr>
              <a:t>e-mail: hrvatski@savez-slijepih.hr</a:t>
            </a:r>
            <a:br>
              <a:rPr lang="hr-HR" b="1" dirty="0">
                <a:solidFill>
                  <a:schemeClr val="tx1">
                    <a:lumMod val="50000"/>
                    <a:lumOff val="50000"/>
                  </a:schemeClr>
                </a:solidFill>
                <a:latin typeface="Montserrat" pitchFamily="2" charset="77"/>
              </a:rPr>
            </a:br>
            <a:r>
              <a:rPr lang="hr-HR" b="1" dirty="0">
                <a:solidFill>
                  <a:schemeClr val="tx1">
                    <a:lumMod val="50000"/>
                    <a:lumOff val="50000"/>
                  </a:schemeClr>
                </a:solidFill>
                <a:latin typeface="Montserrat" pitchFamily="2" charset="77"/>
              </a:rPr>
              <a:t>web: www.savez-slijepih.hr </a:t>
            </a:r>
            <a:br>
              <a:rPr lang="hr-HR" b="1" dirty="0">
                <a:solidFill>
                  <a:schemeClr val="tx1">
                    <a:lumMod val="50000"/>
                    <a:lumOff val="50000"/>
                  </a:schemeClr>
                </a:solidFill>
                <a:latin typeface="Montserrat" pitchFamily="2" charset="77"/>
              </a:rPr>
            </a:br>
            <a:endParaRPr lang="hr-HR" dirty="0">
              <a:solidFill>
                <a:schemeClr val="tx1">
                  <a:lumMod val="50000"/>
                  <a:lumOff val="50000"/>
                </a:schemeClr>
              </a:solidFill>
            </a:endParaRPr>
          </a:p>
        </p:txBody>
      </p:sp>
      <p:pic>
        <p:nvPicPr>
          <p:cNvPr id="5" name="Picture 4"/>
          <p:cNvPicPr>
            <a:picLocks noChangeAspect="1"/>
          </p:cNvPicPr>
          <p:nvPr/>
        </p:nvPicPr>
        <p:blipFill>
          <a:blip r:embed="rId3"/>
          <a:stretch>
            <a:fillRect/>
          </a:stretch>
        </p:blipFill>
        <p:spPr>
          <a:xfrm>
            <a:off x="4200250" y="1676401"/>
            <a:ext cx="3469935" cy="1970580"/>
          </a:xfrm>
          <a:prstGeom prst="rect">
            <a:avLst/>
          </a:prstGeom>
        </p:spPr>
      </p:pic>
    </p:spTree>
    <p:extLst>
      <p:ext uri="{BB962C8B-B14F-4D97-AF65-F5344CB8AC3E}">
        <p14:creationId xmlns:p14="http://schemas.microsoft.com/office/powerpoint/2010/main" val="427766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4308960" y="616631"/>
            <a:ext cx="766954" cy="720937"/>
          </a:xfrm>
          <a:prstGeom prst="rect">
            <a:avLst/>
          </a:prstGeom>
        </p:spPr>
      </p:pic>
      <p:sp>
        <p:nvSpPr>
          <p:cNvPr id="3" name="Pravokutnik 2"/>
          <p:cNvSpPr/>
          <p:nvPr/>
        </p:nvSpPr>
        <p:spPr>
          <a:xfrm>
            <a:off x="7723439" y="521529"/>
            <a:ext cx="435630" cy="88967"/>
          </a:xfrm>
          <a:prstGeom prst="rect">
            <a:avLst/>
          </a:prstGeom>
          <a:solidFill>
            <a:srgbClr val="FFFFFF"/>
          </a:solidFill>
        </p:spPr>
        <p:txBody>
          <a:bodyPr wrap="none" lIns="0" tIns="0" rIns="0" bIns="0">
            <a:noAutofit/>
          </a:bodyPr>
          <a:lstStyle/>
          <a:p>
            <a:pPr algn="r" defTabSz="622798"/>
            <a:r>
              <a:rPr lang="hr" sz="579">
                <a:solidFill>
                  <a:prstClr val="black"/>
                </a:solidFill>
                <a:latin typeface="Arial"/>
              </a:rPr>
              <a:t>Obrazac FS</a:t>
            </a:r>
          </a:p>
        </p:txBody>
      </p:sp>
      <p:sp>
        <p:nvSpPr>
          <p:cNvPr id="4" name="Pravokutnik 3"/>
          <p:cNvSpPr/>
          <p:nvPr/>
        </p:nvSpPr>
        <p:spPr>
          <a:xfrm>
            <a:off x="5204762" y="656512"/>
            <a:ext cx="524596" cy="656513"/>
          </a:xfrm>
          <a:prstGeom prst="rect">
            <a:avLst/>
          </a:prstGeom>
          <a:solidFill>
            <a:srgbClr val="FFFFFF"/>
          </a:solidFill>
        </p:spPr>
        <p:txBody>
          <a:bodyPr lIns="0" tIns="0" rIns="0" bIns="0">
            <a:noAutofit/>
          </a:bodyPr>
          <a:lstStyle/>
          <a:p>
            <a:pPr defTabSz="622798">
              <a:lnSpc>
                <a:spcPct val="162000"/>
              </a:lnSpc>
            </a:pPr>
            <a:r>
              <a:rPr lang="hr" sz="409">
                <a:solidFill>
                  <a:prstClr val="black"/>
                </a:solidFill>
                <a:latin typeface="Arial"/>
              </a:rPr>
              <a:t>ZAVOD ZA VJEŠTAČENJE, PROFESIONALNU REHABILITACIJU I ZAPOŠLJAVANJE OSOBA S INVALIDITETOM</a:t>
            </a:r>
          </a:p>
        </p:txBody>
      </p:sp>
      <p:sp>
        <p:nvSpPr>
          <p:cNvPr id="5" name="Pravokutnik 4"/>
          <p:cNvSpPr/>
          <p:nvPr/>
        </p:nvSpPr>
        <p:spPr>
          <a:xfrm>
            <a:off x="5907292" y="635038"/>
            <a:ext cx="2196556" cy="358935"/>
          </a:xfrm>
          <a:prstGeom prst="rect">
            <a:avLst/>
          </a:prstGeom>
          <a:solidFill>
            <a:srgbClr val="FFFFFF"/>
          </a:solidFill>
        </p:spPr>
        <p:txBody>
          <a:bodyPr lIns="0" tIns="0" rIns="0" bIns="0">
            <a:noAutofit/>
          </a:bodyPr>
          <a:lstStyle/>
          <a:p>
            <a:pPr defTabSz="622798">
              <a:lnSpc>
                <a:spcPct val="109000"/>
              </a:lnSpc>
            </a:pPr>
            <a:r>
              <a:rPr lang="hr" sz="749">
                <a:solidFill>
                  <a:prstClr val="black"/>
                </a:solidFill>
                <a:latin typeface="Arial"/>
              </a:rPr>
              <a:t>NALAZ I MIŠLJENJE O TEŽINI I VRSTI INVALIDITETA - OŠTEĆENJU FUNKCIONALNIH SPOSOBNOSTI</a:t>
            </a:r>
          </a:p>
        </p:txBody>
      </p:sp>
      <p:sp>
        <p:nvSpPr>
          <p:cNvPr id="6" name="Pravokutnik 5"/>
          <p:cNvSpPr/>
          <p:nvPr/>
        </p:nvSpPr>
        <p:spPr>
          <a:xfrm>
            <a:off x="4189316" y="1441873"/>
            <a:ext cx="1273143" cy="622767"/>
          </a:xfrm>
          <a:prstGeom prst="rect">
            <a:avLst/>
          </a:prstGeom>
          <a:solidFill>
            <a:srgbClr val="FFFFFF"/>
          </a:solidFill>
        </p:spPr>
        <p:txBody>
          <a:bodyPr lIns="0" tIns="0" rIns="0" bIns="0">
            <a:noAutofit/>
          </a:bodyPr>
          <a:lstStyle/>
          <a:p>
            <a:pPr defTabSz="622798"/>
            <a:r>
              <a:rPr lang="hr" sz="681">
                <a:solidFill>
                  <a:prstClr val="black"/>
                </a:solidFill>
                <a:latin typeface="Arial"/>
              </a:rPr>
              <a:t>PODRUČNI URED ZAGREB</a:t>
            </a:r>
          </a:p>
          <a:p>
            <a:pPr defTabSz="622798">
              <a:spcAft>
                <a:spcPts val="381"/>
              </a:spcAft>
            </a:pPr>
            <a:r>
              <a:rPr lang="hr" sz="681">
                <a:solidFill>
                  <a:prstClr val="black"/>
                </a:solidFill>
                <a:latin typeface="Arial"/>
              </a:rPr>
              <a:t>TVRTKOVA 5, 10000 ZAGREB</a:t>
            </a:r>
          </a:p>
          <a:p>
            <a:pPr defTabSz="622798"/>
            <a:r>
              <a:rPr lang="hr" sz="681">
                <a:solidFill>
                  <a:prstClr val="black"/>
                </a:solidFill>
                <a:latin typeface="Arial"/>
              </a:rPr>
              <a:t>KLASA: 551-01/21-04/5897</a:t>
            </a:r>
          </a:p>
          <a:p>
            <a:pPr defTabSz="622798"/>
            <a:r>
              <a:rPr lang="hr" sz="681">
                <a:solidFill>
                  <a:prstClr val="black"/>
                </a:solidFill>
                <a:latin typeface="Arial"/>
              </a:rPr>
              <a:t>URBROJ: 426-04-08/13-21-2</a:t>
            </a:r>
          </a:p>
          <a:p>
            <a:pPr defTabSz="622798"/>
            <a:r>
              <a:rPr lang="hr" sz="681">
                <a:solidFill>
                  <a:prstClr val="black"/>
                </a:solidFill>
                <a:latin typeface="Arial"/>
              </a:rPr>
              <a:t>Zagreb, 16.06.2021,</a:t>
            </a:r>
          </a:p>
        </p:txBody>
      </p:sp>
      <p:sp>
        <p:nvSpPr>
          <p:cNvPr id="7" name="Pravokutnik 6"/>
          <p:cNvSpPr/>
          <p:nvPr/>
        </p:nvSpPr>
        <p:spPr>
          <a:xfrm>
            <a:off x="6520855" y="1782400"/>
            <a:ext cx="1570721" cy="214748"/>
          </a:xfrm>
          <a:prstGeom prst="rect">
            <a:avLst/>
          </a:prstGeom>
          <a:solidFill>
            <a:srgbClr val="FFFFFF"/>
          </a:solidFill>
        </p:spPr>
        <p:txBody>
          <a:bodyPr lIns="0" tIns="0" rIns="0" bIns="0">
            <a:noAutofit/>
          </a:bodyPr>
          <a:lstStyle/>
          <a:p>
            <a:pPr defTabSz="622798"/>
            <a:r>
              <a:rPr lang="hr" sz="681">
                <a:solidFill>
                  <a:prstClr val="black"/>
                </a:solidFill>
                <a:latin typeface="Arial"/>
              </a:rPr>
              <a:t>Evidencijski broj vještačenja: 611666</a:t>
            </a:r>
          </a:p>
          <a:p>
            <a:pPr defTabSz="622798"/>
            <a:r>
              <a:rPr lang="hr" sz="681">
                <a:solidFill>
                  <a:prstClr val="black"/>
                </a:solidFill>
                <a:latin typeface="Arial"/>
              </a:rPr>
              <a:t>Evidencijski broj osobe; 00000288989</a:t>
            </a:r>
          </a:p>
        </p:txBody>
      </p:sp>
      <p:graphicFrame>
        <p:nvGraphicFramePr>
          <p:cNvPr id="8" name="Tablica 7"/>
          <p:cNvGraphicFramePr>
            <a:graphicFrameLocks noGrp="1"/>
          </p:cNvGraphicFramePr>
          <p:nvPr>
            <p:extLst>
              <p:ext uri="{D42A27DB-BD31-4B8C-83A1-F6EECF244321}">
                <p14:modId xmlns:p14="http://schemas.microsoft.com/office/powerpoint/2010/main" val="1496457466"/>
              </p:ext>
            </p:extLst>
          </p:nvPr>
        </p:nvGraphicFramePr>
        <p:xfrm>
          <a:off x="4100349" y="2328472"/>
          <a:ext cx="4113939" cy="2048334"/>
        </p:xfrm>
        <a:graphic>
          <a:graphicData uri="http://schemas.openxmlformats.org/drawingml/2006/table">
            <a:tbl>
              <a:tblPr/>
              <a:tblGrid>
                <a:gridCol w="1837621">
                  <a:extLst>
                    <a:ext uri="{9D8B030D-6E8A-4147-A177-3AD203B41FA5}">
                      <a16:colId xmlns:a16="http://schemas.microsoft.com/office/drawing/2014/main" val="20000"/>
                    </a:ext>
                  </a:extLst>
                </a:gridCol>
                <a:gridCol w="1518568">
                  <a:extLst>
                    <a:ext uri="{9D8B030D-6E8A-4147-A177-3AD203B41FA5}">
                      <a16:colId xmlns:a16="http://schemas.microsoft.com/office/drawing/2014/main" val="20001"/>
                    </a:ext>
                  </a:extLst>
                </a:gridCol>
                <a:gridCol w="757750">
                  <a:extLst>
                    <a:ext uri="{9D8B030D-6E8A-4147-A177-3AD203B41FA5}">
                      <a16:colId xmlns:a16="http://schemas.microsoft.com/office/drawing/2014/main" val="20002"/>
                    </a:ext>
                  </a:extLst>
                </a:gridCol>
              </a:tblGrid>
              <a:tr h="141119">
                <a:tc>
                  <a:txBody>
                    <a:bodyPr/>
                    <a:lstStyle/>
                    <a:p>
                      <a:pPr indent="101600"/>
                      <a:r>
                        <a:rPr lang="hr" sz="600">
                          <a:latin typeface="Arial"/>
                        </a:rPr>
                        <a:t>Tražitelj - nadležno tijelo:</a:t>
                      </a:r>
                    </a:p>
                  </a:txBody>
                  <a:tcPr marL="0" marR="0" marT="0" marB="0"/>
                </a:tc>
                <a:tc>
                  <a:txBody>
                    <a:bodyPr/>
                    <a:lstStyle/>
                    <a:p>
                      <a:pPr indent="381000"/>
                      <a:r>
                        <a:rPr lang="hr" sz="600">
                          <a:latin typeface="Arial"/>
                        </a:rPr>
                        <a:t>CZSS</a:t>
                      </a:r>
                    </a:p>
                  </a:txBody>
                  <a:tcPr marL="0" marR="0" marT="0" marB="0"/>
                </a:tc>
                <a:tc>
                  <a:txBody>
                    <a:bodyPr/>
                    <a:lstStyle/>
                    <a:p>
                      <a:endParaRPr sz="700"/>
                    </a:p>
                  </a:txBody>
                  <a:tcPr marL="0" marR="0" marT="0" marB="0"/>
                </a:tc>
                <a:extLst>
                  <a:ext uri="{0D108BD9-81ED-4DB2-BD59-A6C34878D82A}">
                    <a16:rowId xmlns:a16="http://schemas.microsoft.com/office/drawing/2014/main" val="10000"/>
                  </a:ext>
                </a:extLst>
              </a:tr>
              <a:tr h="174865">
                <a:tc>
                  <a:txBody>
                    <a:bodyPr/>
                    <a:lstStyle/>
                    <a:p>
                      <a:pPr indent="101600"/>
                      <a:r>
                        <a:rPr lang="hr" sz="600">
                          <a:latin typeface="Arial"/>
                        </a:rPr>
                        <a:t>Za koje pravo/a:</a:t>
                      </a:r>
                    </a:p>
                  </a:txBody>
                  <a:tcPr marL="0" marR="0" marT="0" marB="0" anchor="ctr"/>
                </a:tc>
                <a:tc>
                  <a:txBody>
                    <a:bodyPr/>
                    <a:lstStyle/>
                    <a:p>
                      <a:pPr indent="381000"/>
                      <a:r>
                        <a:rPr lang="hr" sz="600">
                          <a:latin typeface="Arial"/>
                        </a:rPr>
                        <a:t>Osobna invalidnina</a:t>
                      </a:r>
                    </a:p>
                  </a:txBody>
                  <a:tcPr marL="0" marR="0" marT="0" marB="0" anchor="ctr"/>
                </a:tc>
                <a:tc>
                  <a:txBody>
                    <a:bodyPr/>
                    <a:lstStyle/>
                    <a:p>
                      <a:endParaRPr sz="900"/>
                    </a:p>
                  </a:txBody>
                  <a:tcPr marL="0" marR="0" marT="0" marB="0"/>
                </a:tc>
                <a:extLst>
                  <a:ext uri="{0D108BD9-81ED-4DB2-BD59-A6C34878D82A}">
                    <a16:rowId xmlns:a16="http://schemas.microsoft.com/office/drawing/2014/main" val="10001"/>
                  </a:ext>
                </a:extLst>
              </a:tr>
              <a:tr h="174865">
                <a:tc>
                  <a:txBody>
                    <a:bodyPr/>
                    <a:lstStyle/>
                    <a:p>
                      <a:pPr indent="101600"/>
                      <a:r>
                        <a:rPr lang="hr" sz="600">
                          <a:latin typeface="Arial"/>
                        </a:rPr>
                        <a:t>Postupak:</a:t>
                      </a:r>
                    </a:p>
                  </a:txBody>
                  <a:tcPr marL="0" marR="0" marT="0" marB="0" anchor="ctr"/>
                </a:tc>
                <a:tc>
                  <a:txBody>
                    <a:bodyPr/>
                    <a:lstStyle/>
                    <a:p>
                      <a:pPr indent="381000"/>
                      <a:r>
                        <a:rPr lang="hr" sz="600">
                          <a:latin typeface="Arial"/>
                        </a:rPr>
                        <a:t>Prvostupanjski - prvi pregled</a:t>
                      </a:r>
                    </a:p>
                  </a:txBody>
                  <a:tcPr marL="0" marR="0" marT="0" marB="0" anchor="ctr"/>
                </a:tc>
                <a:tc>
                  <a:txBody>
                    <a:bodyPr/>
                    <a:lstStyle/>
                    <a:p>
                      <a:endParaRPr sz="900"/>
                    </a:p>
                  </a:txBody>
                  <a:tcPr marL="0" marR="0" marT="0" marB="0"/>
                </a:tc>
                <a:extLst>
                  <a:ext uri="{0D108BD9-81ED-4DB2-BD59-A6C34878D82A}">
                    <a16:rowId xmlns:a16="http://schemas.microsoft.com/office/drawing/2014/main" val="10002"/>
                  </a:ext>
                </a:extLst>
              </a:tr>
              <a:tr h="337459">
                <a:tc>
                  <a:txBody>
                    <a:bodyPr/>
                    <a:lstStyle/>
                    <a:p>
                      <a:pPr indent="101600">
                        <a:spcBef>
                          <a:spcPts val="280"/>
                        </a:spcBef>
                      </a:pPr>
                      <a:r>
                        <a:rPr lang="hr" sz="600" dirty="0">
                          <a:latin typeface="Arial"/>
                        </a:rPr>
                        <a:t>Datum vještačenja:</a:t>
                      </a:r>
                    </a:p>
                  </a:txBody>
                  <a:tcPr marL="0" marR="0" marT="0" marB="0"/>
                </a:tc>
                <a:tc>
                  <a:txBody>
                    <a:bodyPr/>
                    <a:lstStyle/>
                    <a:p>
                      <a:pPr indent="381000">
                        <a:spcBef>
                          <a:spcPts val="280"/>
                        </a:spcBef>
                      </a:pPr>
                      <a:r>
                        <a:rPr lang="hr" sz="600" dirty="0">
                          <a:latin typeface="Arial"/>
                        </a:rPr>
                        <a:t>15.06.2021.</a:t>
                      </a:r>
                    </a:p>
                  </a:txBody>
                  <a:tcPr marL="0" marR="0" marT="0" marB="0"/>
                </a:tc>
                <a:tc>
                  <a:txBody>
                    <a:bodyPr/>
                    <a:lstStyle/>
                    <a:p>
                      <a:endParaRPr sz="1600"/>
                    </a:p>
                  </a:txBody>
                  <a:tcPr marL="0" marR="0" marT="0" marB="0"/>
                </a:tc>
                <a:extLst>
                  <a:ext uri="{0D108BD9-81ED-4DB2-BD59-A6C34878D82A}">
                    <a16:rowId xmlns:a16="http://schemas.microsoft.com/office/drawing/2014/main" val="10003"/>
                  </a:ext>
                </a:extLst>
              </a:tr>
              <a:tr h="118683">
                <a:tc>
                  <a:txBody>
                    <a:bodyPr/>
                    <a:lstStyle/>
                    <a:p>
                      <a:pPr indent="0"/>
                      <a:r>
                        <a:rPr lang="hr" sz="600">
                          <a:latin typeface="Arial"/>
                        </a:rPr>
                        <a:t>Osobni podaci osobe koju se vještači</a:t>
                      </a:r>
                    </a:p>
                  </a:txBody>
                  <a:tcPr marL="0" marR="0" marT="0" marB="0" anchor="b">
                    <a:solidFill>
                      <a:srgbClr val="CDCCCE"/>
                    </a:solidFill>
                  </a:tcPr>
                </a:tc>
                <a:tc>
                  <a:txBody>
                    <a:bodyPr/>
                    <a:lstStyle/>
                    <a:p>
                      <a:endParaRPr sz="500"/>
                    </a:p>
                  </a:txBody>
                  <a:tcPr marL="0" marR="0" marT="0" marB="0">
                    <a:solidFill>
                      <a:srgbClr val="CDCCCE"/>
                    </a:solidFill>
                  </a:tcPr>
                </a:tc>
                <a:tc>
                  <a:txBody>
                    <a:bodyPr/>
                    <a:lstStyle/>
                    <a:p>
                      <a:endParaRPr sz="500"/>
                    </a:p>
                  </a:txBody>
                  <a:tcPr marL="0" marR="0" marT="0" marB="0">
                    <a:solidFill>
                      <a:srgbClr val="CDCCCE"/>
                    </a:solidFill>
                  </a:tcPr>
                </a:tc>
                <a:extLst>
                  <a:ext uri="{0D108BD9-81ED-4DB2-BD59-A6C34878D82A}">
                    <a16:rowId xmlns:a16="http://schemas.microsoft.com/office/drawing/2014/main" val="10004"/>
                  </a:ext>
                </a:extLst>
              </a:tr>
              <a:tr h="282238">
                <a:tc>
                  <a:txBody>
                    <a:bodyPr/>
                    <a:lstStyle/>
                    <a:p>
                      <a:pPr indent="0"/>
                      <a:r>
                        <a:rPr lang="hr" sz="600">
                          <a:latin typeface="Arial"/>
                        </a:rPr>
                        <a:t>Ime:         ■■</a:t>
                      </a:r>
                    </a:p>
                  </a:txBody>
                  <a:tcPr marL="0" marR="0" marT="0" marB="0" anchor="b"/>
                </a:tc>
                <a:tc>
                  <a:txBody>
                    <a:bodyPr/>
                    <a:lstStyle/>
                    <a:p>
                      <a:pPr indent="381000"/>
                      <a:r>
                        <a:rPr lang="hr" sz="600">
                          <a:latin typeface="Arial"/>
                        </a:rPr>
                        <a:t>Datum rođenja:</a:t>
                      </a:r>
                    </a:p>
                  </a:txBody>
                  <a:tcPr marL="0" marR="0" marT="0" marB="0" anchor="b"/>
                </a:tc>
                <a:tc>
                  <a:txBody>
                    <a:bodyPr/>
                    <a:lstStyle/>
                    <a:p>
                      <a:endParaRPr sz="1400"/>
                    </a:p>
                  </a:txBody>
                  <a:tcPr marL="0" marR="0" marT="0" marB="0"/>
                </a:tc>
                <a:extLst>
                  <a:ext uri="{0D108BD9-81ED-4DB2-BD59-A6C34878D82A}">
                    <a16:rowId xmlns:a16="http://schemas.microsoft.com/office/drawing/2014/main" val="10005"/>
                  </a:ext>
                </a:extLst>
              </a:tr>
              <a:tr h="177933">
                <a:tc>
                  <a:txBody>
                    <a:bodyPr/>
                    <a:lstStyle/>
                    <a:p>
                      <a:pPr indent="0"/>
                      <a:r>
                        <a:rPr lang="hr" sz="600">
                          <a:latin typeface="Arial"/>
                        </a:rPr>
                        <a:t>Prezime:</a:t>
                      </a:r>
                    </a:p>
                  </a:txBody>
                  <a:tcPr marL="0" marR="0" marT="0" marB="0" anchor="ctr"/>
                </a:tc>
                <a:tc>
                  <a:txBody>
                    <a:bodyPr/>
                    <a:lstStyle/>
                    <a:p>
                      <a:pPr indent="381000"/>
                      <a:r>
                        <a:rPr lang="hr" sz="600">
                          <a:latin typeface="Arial"/>
                        </a:rPr>
                        <a:t>Mjesto rođenja:</a:t>
                      </a:r>
                    </a:p>
                  </a:txBody>
                  <a:tcPr marL="0" marR="0" marT="0" marB="0" anchor="ctr"/>
                </a:tc>
                <a:tc>
                  <a:txBody>
                    <a:bodyPr/>
                    <a:lstStyle/>
                    <a:p>
                      <a:endParaRPr sz="900"/>
                    </a:p>
                  </a:txBody>
                  <a:tcPr marL="0" marR="0" marT="0" marB="0"/>
                </a:tc>
                <a:extLst>
                  <a:ext uri="{0D108BD9-81ED-4DB2-BD59-A6C34878D82A}">
                    <a16:rowId xmlns:a16="http://schemas.microsoft.com/office/drawing/2014/main" val="10006"/>
                  </a:ext>
                </a:extLst>
              </a:tr>
              <a:tr h="177933">
                <a:tc>
                  <a:txBody>
                    <a:bodyPr/>
                    <a:lstStyle/>
                    <a:p>
                      <a:pPr indent="0"/>
                      <a:r>
                        <a:rPr lang="hr" sz="600">
                          <a:latin typeface="Arial"/>
                        </a:rPr>
                        <a:t>OIB:            31642648436</a:t>
                      </a:r>
                    </a:p>
                  </a:txBody>
                  <a:tcPr marL="0" marR="0" marT="0" marB="0" anchor="ctr"/>
                </a:tc>
                <a:tc>
                  <a:txBody>
                    <a:bodyPr/>
                    <a:lstStyle/>
                    <a:p>
                      <a:endParaRPr sz="900"/>
                    </a:p>
                  </a:txBody>
                  <a:tcPr marL="0" marR="0" marT="0" marB="0"/>
                </a:tc>
                <a:tc>
                  <a:txBody>
                    <a:bodyPr/>
                    <a:lstStyle/>
                    <a:p>
                      <a:endParaRPr sz="900"/>
                    </a:p>
                  </a:txBody>
                  <a:tcPr marL="0" marR="0" marT="0" marB="0"/>
                </a:tc>
                <a:extLst>
                  <a:ext uri="{0D108BD9-81ED-4DB2-BD59-A6C34878D82A}">
                    <a16:rowId xmlns:a16="http://schemas.microsoft.com/office/drawing/2014/main" val="10007"/>
                  </a:ext>
                </a:extLst>
              </a:tr>
              <a:tr h="181001">
                <a:tc gridSpan="3">
                  <a:txBody>
                    <a:bodyPr/>
                    <a:lstStyle/>
                    <a:p>
                      <a:pPr indent="0"/>
                      <a:r>
                        <a:rPr lang="hr" sz="600">
                          <a:latin typeface="Arial"/>
                        </a:rPr>
                        <a:t>Spol:             Ž</a:t>
                      </a:r>
                    </a:p>
                  </a:txBody>
                  <a:tcPr marL="0" marR="0" marT="0" marB="0" anchor="b"/>
                </a:tc>
                <a:tc hMerge="1">
                  <a:txBody>
                    <a:bodyPr/>
                    <a:lstStyle/>
                    <a:p>
                      <a:endParaRPr sz="1300"/>
                    </a:p>
                  </a:txBody>
                  <a:tcPr marL="0" marR="0" marT="0" marB="0"/>
                </a:tc>
                <a:tc hMerge="1">
                  <a:txBody>
                    <a:bodyPr/>
                    <a:lstStyle/>
                    <a:p>
                      <a:endParaRPr sz="1300"/>
                    </a:p>
                  </a:txBody>
                  <a:tcPr marL="0" marR="0" marT="0" marB="0"/>
                </a:tc>
                <a:extLst>
                  <a:ext uri="{0D108BD9-81ED-4DB2-BD59-A6C34878D82A}">
                    <a16:rowId xmlns:a16="http://schemas.microsoft.com/office/drawing/2014/main" val="10008"/>
                  </a:ext>
                </a:extLst>
              </a:tr>
              <a:tr h="174865">
                <a:tc gridSpan="3">
                  <a:txBody>
                    <a:bodyPr/>
                    <a:lstStyle/>
                    <a:p>
                      <a:endParaRPr sz="900"/>
                    </a:p>
                  </a:txBody>
                  <a:tcPr marL="0" marR="0" marT="0" marB="0"/>
                </a:tc>
                <a:tc hMerge="1">
                  <a:txBody>
                    <a:bodyPr/>
                    <a:lstStyle/>
                    <a:p>
                      <a:endParaRPr sz="1300"/>
                    </a:p>
                  </a:txBody>
                  <a:tcPr marL="0" marR="0" marT="0" marB="0"/>
                </a:tc>
                <a:tc hMerge="1">
                  <a:txBody>
                    <a:bodyPr/>
                    <a:lstStyle/>
                    <a:p>
                      <a:endParaRPr sz="1300"/>
                    </a:p>
                  </a:txBody>
                  <a:tcPr marL="0" marR="0" marT="0" marB="0"/>
                </a:tc>
                <a:extLst>
                  <a:ext uri="{0D108BD9-81ED-4DB2-BD59-A6C34878D82A}">
                    <a16:rowId xmlns:a16="http://schemas.microsoft.com/office/drawing/2014/main" val="10009"/>
                  </a:ext>
                </a:extLst>
              </a:tr>
              <a:tr h="107373">
                <a:tc>
                  <a:txBody>
                    <a:bodyPr/>
                    <a:lstStyle/>
                    <a:p>
                      <a:pPr indent="0"/>
                      <a:r>
                        <a:rPr lang="hr" sz="600">
                          <a:latin typeface="Arial"/>
                        </a:rPr>
                        <a:t>Vijeće vještaka</a:t>
                      </a:r>
                    </a:p>
                  </a:txBody>
                  <a:tcPr marL="0" marR="0" marT="0" marB="0" anchor="b">
                    <a:solidFill>
                      <a:srgbClr val="CDCCCE"/>
                    </a:solidFill>
                  </a:tcPr>
                </a:tc>
                <a:tc>
                  <a:txBody>
                    <a:bodyPr/>
                    <a:lstStyle/>
                    <a:p>
                      <a:endParaRPr sz="500"/>
                    </a:p>
                  </a:txBody>
                  <a:tcPr marL="0" marR="0" marT="0" marB="0">
                    <a:solidFill>
                      <a:srgbClr val="CDCCCE"/>
                    </a:solidFill>
                  </a:tcPr>
                </a:tc>
                <a:tc>
                  <a:txBody>
                    <a:bodyPr/>
                    <a:lstStyle/>
                    <a:p>
                      <a:endParaRPr sz="500" dirty="0"/>
                    </a:p>
                  </a:txBody>
                  <a:tcPr marL="0" marR="0" marT="0" marB="0">
                    <a:solidFill>
                      <a:srgbClr val="CDCCCE"/>
                    </a:solidFill>
                  </a:tcPr>
                </a:tc>
                <a:extLst>
                  <a:ext uri="{0D108BD9-81ED-4DB2-BD59-A6C34878D82A}">
                    <a16:rowId xmlns:a16="http://schemas.microsoft.com/office/drawing/2014/main" val="10010"/>
                  </a:ext>
                </a:extLst>
              </a:tr>
            </a:tbl>
          </a:graphicData>
        </a:graphic>
      </p:graphicFrame>
      <p:sp>
        <p:nvSpPr>
          <p:cNvPr id="9" name="Pravokutnik 8"/>
          <p:cNvSpPr/>
          <p:nvPr/>
        </p:nvSpPr>
        <p:spPr>
          <a:xfrm>
            <a:off x="4112620" y="4518892"/>
            <a:ext cx="1291551" cy="257696"/>
          </a:xfrm>
          <a:prstGeom prst="rect">
            <a:avLst/>
          </a:prstGeom>
          <a:solidFill>
            <a:srgbClr val="FFFFFF"/>
          </a:solidFill>
        </p:spPr>
        <p:txBody>
          <a:bodyPr lIns="0" tIns="0" rIns="0" bIns="0">
            <a:noAutofit/>
          </a:bodyPr>
          <a:lstStyle/>
          <a:p>
            <a:pPr defTabSz="622798">
              <a:spcAft>
                <a:spcPts val="381"/>
              </a:spcAft>
            </a:pPr>
            <a:r>
              <a:rPr lang="hr" sz="579">
                <a:solidFill>
                  <a:prstClr val="black"/>
                </a:solidFill>
                <a:latin typeface="Arial"/>
              </a:rPr>
              <a:t>Nataša Kovač Đapić, </a:t>
            </a:r>
            <a:r>
              <a:rPr lang="hr" sz="579" i="1">
                <a:solidFill>
                  <a:prstClr val="black"/>
                </a:solidFill>
                <a:latin typeface="Arial"/>
              </a:rPr>
              <a:t>dr.</a:t>
            </a:r>
            <a:r>
              <a:rPr lang="hr" sz="579">
                <a:solidFill>
                  <a:prstClr val="black"/>
                </a:solidFill>
                <a:latin typeface="Arial"/>
              </a:rPr>
              <a:t> med</a:t>
            </a:r>
          </a:p>
          <a:p>
            <a:pPr defTabSz="622798"/>
            <a:r>
              <a:rPr lang="hr" sz="579">
                <a:solidFill>
                  <a:prstClr val="black"/>
                </a:solidFill>
                <a:latin typeface="Arial"/>
              </a:rPr>
              <a:t>Đurđica Mlinarić, univ. bace. soc. rada</a:t>
            </a:r>
          </a:p>
        </p:txBody>
      </p:sp>
      <p:sp>
        <p:nvSpPr>
          <p:cNvPr id="10" name="Pravokutnik 9"/>
          <p:cNvSpPr/>
          <p:nvPr/>
        </p:nvSpPr>
        <p:spPr>
          <a:xfrm>
            <a:off x="4054332" y="6178581"/>
            <a:ext cx="309849" cy="79763"/>
          </a:xfrm>
          <a:prstGeom prst="rect">
            <a:avLst/>
          </a:prstGeom>
          <a:solidFill>
            <a:srgbClr val="FFFFFF"/>
          </a:solidFill>
        </p:spPr>
        <p:txBody>
          <a:bodyPr wrap="none" lIns="0" tIns="0" rIns="0" bIns="0">
            <a:noAutofit/>
          </a:bodyPr>
          <a:lstStyle/>
          <a:p>
            <a:pPr defTabSz="622798"/>
            <a:r>
              <a:rPr lang="hr" sz="409">
                <a:solidFill>
                  <a:prstClr val="black"/>
                </a:solidFill>
                <a:latin typeface="Arial"/>
              </a:rPr>
              <a:t>Obrazac FS</a:t>
            </a:r>
          </a:p>
        </p:txBody>
      </p:sp>
      <p:sp>
        <p:nvSpPr>
          <p:cNvPr id="11" name="Pravokutnik 10"/>
          <p:cNvSpPr/>
          <p:nvPr/>
        </p:nvSpPr>
        <p:spPr>
          <a:xfrm>
            <a:off x="7033181" y="6166309"/>
            <a:ext cx="1196448" cy="82831"/>
          </a:xfrm>
          <a:prstGeom prst="rect">
            <a:avLst/>
          </a:prstGeom>
          <a:solidFill>
            <a:srgbClr val="FFFFFF"/>
          </a:solidFill>
        </p:spPr>
        <p:txBody>
          <a:bodyPr wrap="none" lIns="0" tIns="0" rIns="0" bIns="0">
            <a:noAutofit/>
          </a:bodyPr>
          <a:lstStyle/>
          <a:p>
            <a:pPr defTabSz="622798"/>
            <a:r>
              <a:rPr lang="hr" sz="409">
                <a:solidFill>
                  <a:prstClr val="black"/>
                </a:solidFill>
                <a:latin typeface="Arial"/>
              </a:rPr>
              <a:t>Nalaz i mišljenje za oslguranika/icu: DINA DIZDAR</a:t>
            </a:r>
          </a:p>
        </p:txBody>
      </p:sp>
      <p:sp>
        <p:nvSpPr>
          <p:cNvPr id="12" name="Pravokutnik 11"/>
          <p:cNvSpPr/>
          <p:nvPr/>
        </p:nvSpPr>
        <p:spPr>
          <a:xfrm>
            <a:off x="5121932" y="6316632"/>
            <a:ext cx="2052368" cy="153391"/>
          </a:xfrm>
          <a:prstGeom prst="rect">
            <a:avLst/>
          </a:prstGeom>
          <a:solidFill>
            <a:srgbClr val="FFFFFF"/>
          </a:solidFill>
        </p:spPr>
        <p:txBody>
          <a:bodyPr lIns="0" tIns="0" rIns="0" bIns="0">
            <a:noAutofit/>
          </a:bodyPr>
          <a:lstStyle/>
          <a:p>
            <a:pPr algn="ctr" defTabSz="622798"/>
            <a:r>
              <a:rPr lang="hr" sz="409">
                <a:solidFill>
                  <a:prstClr val="black"/>
                </a:solidFill>
                <a:latin typeface="Arial"/>
              </a:rPr>
              <a:t>Republika Hrvatska</a:t>
            </a:r>
          </a:p>
          <a:p>
            <a:pPr algn="ctr" defTabSz="622798"/>
            <a:r>
              <a:rPr lang="hr" sz="409">
                <a:solidFill>
                  <a:prstClr val="black"/>
                </a:solidFill>
                <a:latin typeface="Arial"/>
              </a:rPr>
              <a:t>Zavod za vještačenje, profesionalnu rehabilitaciju I zapošljavanje osoba s Invaliditetom</a:t>
            </a:r>
          </a:p>
        </p:txBody>
      </p:sp>
      <p:sp>
        <p:nvSpPr>
          <p:cNvPr id="13" name="Pravokutnik 12"/>
          <p:cNvSpPr/>
          <p:nvPr/>
        </p:nvSpPr>
        <p:spPr>
          <a:xfrm>
            <a:off x="7787863" y="6390259"/>
            <a:ext cx="98170" cy="73628"/>
          </a:xfrm>
          <a:prstGeom prst="rect">
            <a:avLst/>
          </a:prstGeom>
          <a:solidFill>
            <a:srgbClr val="FFFFFF"/>
          </a:solidFill>
        </p:spPr>
        <p:txBody>
          <a:bodyPr wrap="none" lIns="0" tIns="0" rIns="0" bIns="0">
            <a:noAutofit/>
          </a:bodyPr>
          <a:lstStyle/>
          <a:p>
            <a:pPr algn="r" defTabSz="622798"/>
            <a:r>
              <a:rPr lang="hr" sz="409">
                <a:solidFill>
                  <a:prstClr val="black"/>
                </a:solidFill>
                <a:latin typeface="Arial"/>
              </a:rPr>
              <a:t>1/4</a:t>
            </a:r>
          </a:p>
        </p:txBody>
      </p:sp>
      <p:sp>
        <p:nvSpPr>
          <p:cNvPr id="14" name="Content Placeholder 2"/>
          <p:cNvSpPr txBox="1">
            <a:spLocks/>
          </p:cNvSpPr>
          <p:nvPr/>
        </p:nvSpPr>
        <p:spPr>
          <a:xfrm>
            <a:off x="163314" y="603416"/>
            <a:ext cx="3575713" cy="1173707"/>
          </a:xfrm>
          <a:prstGeom prst="rect">
            <a:avLst/>
          </a:prstGeom>
        </p:spPr>
        <p:txBody>
          <a:bodyPr>
            <a:normAutofit/>
          </a:bodyPr>
          <a:lstStyle/>
          <a:p>
            <a:r>
              <a:rPr lang="hr-HR" kern="0" dirty="0">
                <a:solidFill>
                  <a:sysClr val="windowText" lastClr="000000"/>
                </a:solidFill>
              </a:rPr>
              <a:t>Primjer 2.  Nalaz i mišljenje (stupanj oštećenja)</a:t>
            </a:r>
          </a:p>
        </p:txBody>
      </p:sp>
    </p:spTree>
    <p:extLst>
      <p:ext uri="{BB962C8B-B14F-4D97-AF65-F5344CB8AC3E}">
        <p14:creationId xmlns:p14="http://schemas.microsoft.com/office/powerpoint/2010/main" val="135379538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801115" y="835910"/>
            <a:ext cx="2707624" cy="278637"/>
          </a:xfrm>
          <a:prstGeom prst="rect">
            <a:avLst/>
          </a:prstGeom>
          <a:solidFill>
            <a:srgbClr val="FFFFFF"/>
          </a:solidFill>
        </p:spPr>
        <p:txBody>
          <a:bodyPr lIns="0" tIns="0" rIns="0" bIns="0">
            <a:noAutofit/>
          </a:bodyPr>
          <a:lstStyle/>
          <a:p>
            <a:pPr algn="ctr">
              <a:lnSpc>
                <a:spcPct val="108000"/>
              </a:lnSpc>
            </a:pPr>
            <a:r>
              <a:rPr lang="hr" sz="874">
                <a:latin typeface="Arial"/>
              </a:rPr>
              <a:t>Nalaz i mišljenje o težini i vrsti invaliditeta - oštećenju funkcionalnih sposobnosti</a:t>
            </a:r>
          </a:p>
        </p:txBody>
      </p:sp>
      <p:sp>
        <p:nvSpPr>
          <p:cNvPr id="3" name="Pravokutnik 2"/>
          <p:cNvSpPr/>
          <p:nvPr/>
        </p:nvSpPr>
        <p:spPr>
          <a:xfrm>
            <a:off x="4316530" y="1308381"/>
            <a:ext cx="2604649" cy="99946"/>
          </a:xfrm>
          <a:prstGeom prst="rect">
            <a:avLst/>
          </a:prstGeom>
          <a:solidFill>
            <a:srgbClr val="FFFFFF"/>
          </a:solidFill>
        </p:spPr>
        <p:txBody>
          <a:bodyPr wrap="none" lIns="0" tIns="0" rIns="0" bIns="0">
            <a:noAutofit/>
          </a:bodyPr>
          <a:lstStyle/>
          <a:p>
            <a:r>
              <a:rPr lang="hr" sz="538">
                <a:latin typeface="Arial"/>
              </a:rPr>
              <a:t>I. Utvrđena vrsta I postotak oštećenja organizma iz Liste oštećenja organizma</a:t>
            </a:r>
          </a:p>
        </p:txBody>
      </p:sp>
      <p:graphicFrame>
        <p:nvGraphicFramePr>
          <p:cNvPr id="4" name="Tablica 3"/>
          <p:cNvGraphicFramePr>
            <a:graphicFrameLocks noGrp="1"/>
          </p:cNvGraphicFramePr>
          <p:nvPr/>
        </p:nvGraphicFramePr>
        <p:xfrm>
          <a:off x="4283215" y="1438614"/>
          <a:ext cx="3707079" cy="681448"/>
        </p:xfrm>
        <a:graphic>
          <a:graphicData uri="http://schemas.openxmlformats.org/drawingml/2006/table">
            <a:tbl>
              <a:tblPr/>
              <a:tblGrid>
                <a:gridCol w="954028">
                  <a:extLst>
                    <a:ext uri="{9D8B030D-6E8A-4147-A177-3AD203B41FA5}">
                      <a16:colId xmlns:a16="http://schemas.microsoft.com/office/drawing/2014/main" val="20000"/>
                    </a:ext>
                  </a:extLst>
                </a:gridCol>
                <a:gridCol w="838939">
                  <a:extLst>
                    <a:ext uri="{9D8B030D-6E8A-4147-A177-3AD203B41FA5}">
                      <a16:colId xmlns:a16="http://schemas.microsoft.com/office/drawing/2014/main" val="20001"/>
                    </a:ext>
                  </a:extLst>
                </a:gridCol>
                <a:gridCol w="545159">
                  <a:extLst>
                    <a:ext uri="{9D8B030D-6E8A-4147-A177-3AD203B41FA5}">
                      <a16:colId xmlns:a16="http://schemas.microsoft.com/office/drawing/2014/main" val="20002"/>
                    </a:ext>
                  </a:extLst>
                </a:gridCol>
                <a:gridCol w="548187">
                  <a:extLst>
                    <a:ext uri="{9D8B030D-6E8A-4147-A177-3AD203B41FA5}">
                      <a16:colId xmlns:a16="http://schemas.microsoft.com/office/drawing/2014/main" val="20003"/>
                    </a:ext>
                  </a:extLst>
                </a:gridCol>
                <a:gridCol w="190805">
                  <a:extLst>
                    <a:ext uri="{9D8B030D-6E8A-4147-A177-3AD203B41FA5}">
                      <a16:colId xmlns:a16="http://schemas.microsoft.com/office/drawing/2014/main" val="20004"/>
                    </a:ext>
                  </a:extLst>
                </a:gridCol>
                <a:gridCol w="302866">
                  <a:extLst>
                    <a:ext uri="{9D8B030D-6E8A-4147-A177-3AD203B41FA5}">
                      <a16:colId xmlns:a16="http://schemas.microsoft.com/office/drawing/2014/main" val="20005"/>
                    </a:ext>
                  </a:extLst>
                </a:gridCol>
                <a:gridCol w="327095">
                  <a:extLst>
                    <a:ext uri="{9D8B030D-6E8A-4147-A177-3AD203B41FA5}">
                      <a16:colId xmlns:a16="http://schemas.microsoft.com/office/drawing/2014/main" val="20006"/>
                    </a:ext>
                  </a:extLst>
                </a:gridCol>
              </a:tblGrid>
              <a:tr h="266522">
                <a:tc>
                  <a:txBody>
                    <a:bodyPr/>
                    <a:lstStyle/>
                    <a:p>
                      <a:pPr indent="88900">
                        <a:spcBef>
                          <a:spcPts val="350"/>
                        </a:spcBef>
                      </a:pPr>
                      <a:r>
                        <a:rPr lang="hr" sz="400" dirty="0">
                          <a:latin typeface="Arial"/>
                        </a:rPr>
                        <a:t>Naziv oštećenja iz Liste oštećenja</a:t>
                      </a:r>
                    </a:p>
                  </a:txBody>
                  <a:tcPr marL="0" marR="0" marT="0" marB="0"/>
                </a:tc>
                <a:tc>
                  <a:txBody>
                    <a:bodyPr/>
                    <a:lstStyle/>
                    <a:p>
                      <a:pPr indent="0" algn="ctr">
                        <a:spcBef>
                          <a:spcPts val="420"/>
                        </a:spcBef>
                      </a:pPr>
                      <a:r>
                        <a:rPr lang="hr" sz="400">
                          <a:latin typeface="Arial"/>
                        </a:rPr>
                        <a:t>Uzrok</a:t>
                      </a:r>
                    </a:p>
                  </a:txBody>
                  <a:tcPr marL="0" marR="0" marT="0" marB="0"/>
                </a:tc>
                <a:tc>
                  <a:txBody>
                    <a:bodyPr/>
                    <a:lstStyle/>
                    <a:p>
                      <a:pPr indent="0" algn="ctr">
                        <a:lnSpc>
                          <a:spcPct val="121000"/>
                        </a:lnSpc>
                      </a:pPr>
                      <a:r>
                        <a:rPr lang="hr" sz="400">
                          <a:latin typeface="Arial"/>
                        </a:rPr>
                        <a:t>Datum nastanka oštećenja</a:t>
                      </a:r>
                    </a:p>
                  </a:txBody>
                  <a:tcPr marL="0" marR="0" marT="0" marB="0" anchor="ctr"/>
                </a:tc>
                <a:tc>
                  <a:txBody>
                    <a:bodyPr/>
                    <a:lstStyle/>
                    <a:p>
                      <a:pPr indent="0" algn="ctr">
                        <a:lnSpc>
                          <a:spcPct val="125000"/>
                        </a:lnSpc>
                      </a:pPr>
                      <a:r>
                        <a:rPr lang="hr" sz="400">
                          <a:latin typeface="Arial"/>
                        </a:rPr>
                        <a:t>Broj poglavlja/potpo glavlja/skupine u LOO</a:t>
                      </a:r>
                    </a:p>
                  </a:txBody>
                  <a:tcPr marL="0" marR="0" marT="0" marB="0" anchor="ctr"/>
                </a:tc>
                <a:tc>
                  <a:txBody>
                    <a:bodyPr/>
                    <a:lstStyle/>
                    <a:p>
                      <a:pPr indent="0" algn="ctr">
                        <a:spcBef>
                          <a:spcPts val="280"/>
                        </a:spcBef>
                      </a:pPr>
                      <a:r>
                        <a:rPr lang="hr" sz="400">
                          <a:latin typeface="Arial"/>
                        </a:rPr>
                        <a:t>%</a:t>
                      </a:r>
                    </a:p>
                  </a:txBody>
                  <a:tcPr marL="0" marR="0" marT="0" marB="0"/>
                </a:tc>
                <a:tc>
                  <a:txBody>
                    <a:bodyPr/>
                    <a:lstStyle/>
                    <a:p>
                      <a:pPr indent="0" algn="ctr">
                        <a:spcBef>
                          <a:spcPts val="280"/>
                        </a:spcBef>
                      </a:pPr>
                      <a:r>
                        <a:rPr lang="hr" sz="400">
                          <a:latin typeface="Arial"/>
                        </a:rPr>
                        <a:t>Razina</a:t>
                      </a:r>
                    </a:p>
                  </a:txBody>
                  <a:tcPr marL="0" marR="0" marT="0" marB="0"/>
                </a:tc>
                <a:tc>
                  <a:txBody>
                    <a:bodyPr/>
                    <a:lstStyle/>
                    <a:p>
                      <a:pPr indent="0">
                        <a:spcBef>
                          <a:spcPts val="280"/>
                        </a:spcBef>
                      </a:pPr>
                      <a:r>
                        <a:rPr lang="hr" sz="400">
                          <a:latin typeface="Arial"/>
                        </a:rPr>
                        <a:t>Napomena</a:t>
                      </a:r>
                    </a:p>
                  </a:txBody>
                  <a:tcPr marL="0" marR="0" marT="0" marB="0"/>
                </a:tc>
                <a:extLst>
                  <a:ext uri="{0D108BD9-81ED-4DB2-BD59-A6C34878D82A}">
                    <a16:rowId xmlns:a16="http://schemas.microsoft.com/office/drawing/2014/main" val="10000"/>
                  </a:ext>
                </a:extLst>
              </a:tr>
              <a:tr h="414926">
                <a:tc>
                  <a:txBody>
                    <a:bodyPr/>
                    <a:lstStyle/>
                    <a:p>
                      <a:pPr indent="0">
                        <a:lnSpc>
                          <a:spcPct val="121000"/>
                        </a:lnSpc>
                      </a:pPr>
                      <a:r>
                        <a:rPr lang="hr" sz="400">
                          <a:latin typeface="Arial"/>
                        </a:rPr>
                        <a:t>1.1. GUBITAK OBA OKA, POTPUNI GUBITAK VIDA OBA OKA ILI VRLO VELIKO SMANJENJE VIDA (OŠTRINA VIDA BOLJEG OKA MANJA OD 0,05%)</a:t>
                      </a:r>
                    </a:p>
                  </a:txBody>
                  <a:tcPr marL="0" marR="0" marT="0" marB="0" anchor="ctr"/>
                </a:tc>
                <a:tc>
                  <a:txBody>
                    <a:bodyPr/>
                    <a:lstStyle/>
                    <a:p>
                      <a:endParaRPr sz="2000"/>
                    </a:p>
                  </a:txBody>
                  <a:tcPr marL="0" marR="0" marT="0" marB="0"/>
                </a:tc>
                <a:tc>
                  <a:txBody>
                    <a:bodyPr/>
                    <a:lstStyle/>
                    <a:p>
                      <a:endParaRPr sz="2000"/>
                    </a:p>
                  </a:txBody>
                  <a:tcPr marL="0" marR="0" marT="0" marB="0"/>
                </a:tc>
                <a:tc>
                  <a:txBody>
                    <a:bodyPr/>
                    <a:lstStyle/>
                    <a:p>
                      <a:pPr indent="0" algn="ctr"/>
                      <a:r>
                        <a:rPr lang="hr" sz="400">
                          <a:latin typeface="Arial"/>
                        </a:rPr>
                        <a:t>ll-B-7</a:t>
                      </a:r>
                    </a:p>
                  </a:txBody>
                  <a:tcPr marL="0" marR="0" marT="0" marB="0"/>
                </a:tc>
                <a:tc>
                  <a:txBody>
                    <a:bodyPr/>
                    <a:lstStyle/>
                    <a:p>
                      <a:pPr indent="0" algn="ctr"/>
                      <a:r>
                        <a:rPr lang="hr" sz="400">
                          <a:latin typeface="Arial"/>
                        </a:rPr>
                        <a:t>100%</a:t>
                      </a:r>
                    </a:p>
                  </a:txBody>
                  <a:tcPr marL="0" marR="0" marT="0" marB="0"/>
                </a:tc>
                <a:tc>
                  <a:txBody>
                    <a:bodyPr/>
                    <a:lstStyle/>
                    <a:p>
                      <a:endParaRPr sz="2000"/>
                    </a:p>
                  </a:txBody>
                  <a:tcPr marL="0" marR="0" marT="0" marB="0"/>
                </a:tc>
                <a:tc>
                  <a:txBody>
                    <a:bodyPr/>
                    <a:lstStyle/>
                    <a:p>
                      <a:endParaRPr sz="2000" dirty="0"/>
                    </a:p>
                  </a:txBody>
                  <a:tcPr marL="0" marR="0" marT="0" marB="0"/>
                </a:tc>
                <a:extLst>
                  <a:ext uri="{0D108BD9-81ED-4DB2-BD59-A6C34878D82A}">
                    <a16:rowId xmlns:a16="http://schemas.microsoft.com/office/drawing/2014/main" val="10001"/>
                  </a:ext>
                </a:extLst>
              </a:tr>
            </a:tbl>
          </a:graphicData>
        </a:graphic>
      </p:graphicFrame>
      <p:sp>
        <p:nvSpPr>
          <p:cNvPr id="5" name="Pravokutnik 4"/>
          <p:cNvSpPr/>
          <p:nvPr/>
        </p:nvSpPr>
        <p:spPr>
          <a:xfrm>
            <a:off x="4304415" y="2319955"/>
            <a:ext cx="3458732" cy="187776"/>
          </a:xfrm>
          <a:prstGeom prst="rect">
            <a:avLst/>
          </a:prstGeom>
          <a:solidFill>
            <a:srgbClr val="FFFFFF"/>
          </a:solidFill>
        </p:spPr>
        <p:txBody>
          <a:bodyPr lIns="0" tIns="0" rIns="0" bIns="0">
            <a:noAutofit/>
          </a:bodyPr>
          <a:lstStyle/>
          <a:p>
            <a:pPr>
              <a:lnSpc>
                <a:spcPct val="112000"/>
              </a:lnSpc>
            </a:pPr>
            <a:r>
              <a:rPr lang="hr" sz="538">
                <a:latin typeface="Arial"/>
              </a:rPr>
              <a:t>2. Vrsta i težina Invaliditeta ■ oštećenja funkcionalne sposobnosti prema Listi težine i vrste invaliditeta -oštećenja funkcionalne sposobnosti</a:t>
            </a:r>
          </a:p>
        </p:txBody>
      </p:sp>
      <p:graphicFrame>
        <p:nvGraphicFramePr>
          <p:cNvPr id="6" name="Tablica 5"/>
          <p:cNvGraphicFramePr>
            <a:graphicFrameLocks noGrp="1"/>
          </p:cNvGraphicFramePr>
          <p:nvPr/>
        </p:nvGraphicFramePr>
        <p:xfrm>
          <a:off x="4292300" y="2544076"/>
          <a:ext cx="3758569" cy="354352"/>
        </p:xfrm>
        <a:graphic>
          <a:graphicData uri="http://schemas.openxmlformats.org/drawingml/2006/table">
            <a:tbl>
              <a:tblPr/>
              <a:tblGrid>
                <a:gridCol w="1856569">
                  <a:extLst>
                    <a:ext uri="{9D8B030D-6E8A-4147-A177-3AD203B41FA5}">
                      <a16:colId xmlns:a16="http://schemas.microsoft.com/office/drawing/2014/main" val="20000"/>
                    </a:ext>
                  </a:extLst>
                </a:gridCol>
                <a:gridCol w="1902000">
                  <a:extLst>
                    <a:ext uri="{9D8B030D-6E8A-4147-A177-3AD203B41FA5}">
                      <a16:colId xmlns:a16="http://schemas.microsoft.com/office/drawing/2014/main" val="20001"/>
                    </a:ext>
                  </a:extLst>
                </a:gridCol>
              </a:tblGrid>
              <a:tr h="124175">
                <a:tc>
                  <a:txBody>
                    <a:bodyPr/>
                    <a:lstStyle/>
                    <a:p>
                      <a:pPr indent="0" algn="ctr"/>
                      <a:r>
                        <a:rPr lang="hr" sz="400">
                          <a:latin typeface="Arial"/>
                        </a:rPr>
                        <a:t>Vrsta invaliditeta</a:t>
                      </a:r>
                    </a:p>
                  </a:txBody>
                  <a:tcPr marL="0" marR="0" marT="0" marB="0" anchor="b"/>
                </a:tc>
                <a:tc>
                  <a:txBody>
                    <a:bodyPr/>
                    <a:lstStyle/>
                    <a:p>
                      <a:pPr indent="0" algn="ctr"/>
                      <a:r>
                        <a:rPr lang="hr" sz="400">
                          <a:latin typeface="Arial"/>
                        </a:rPr>
                        <a:t>Stupanj</a:t>
                      </a:r>
                    </a:p>
                  </a:txBody>
                  <a:tcPr marL="0" marR="0" marT="0" marB="0" anchor="b"/>
                </a:tc>
                <a:extLst>
                  <a:ext uri="{0D108BD9-81ED-4DB2-BD59-A6C34878D82A}">
                    <a16:rowId xmlns:a16="http://schemas.microsoft.com/office/drawing/2014/main" val="10000"/>
                  </a:ext>
                </a:extLst>
              </a:tr>
              <a:tr h="112060">
                <a:tc>
                  <a:txBody>
                    <a:bodyPr/>
                    <a:lstStyle/>
                    <a:p>
                      <a:pPr indent="0"/>
                      <a:r>
                        <a:rPr lang="hr" sz="400">
                          <a:latin typeface="Arial"/>
                        </a:rPr>
                        <a:t>2.1. Oštećenje vida</a:t>
                      </a:r>
                    </a:p>
                  </a:txBody>
                  <a:tcPr marL="0" marR="0" marT="0" marB="0" anchor="b"/>
                </a:tc>
                <a:tc>
                  <a:txBody>
                    <a:bodyPr/>
                    <a:lstStyle/>
                    <a:p>
                      <a:pPr indent="0" algn="ctr"/>
                      <a:r>
                        <a:rPr lang="hr" sz="400">
                          <a:latin typeface="Arial"/>
                        </a:rPr>
                        <a:t>4</a:t>
                      </a:r>
                    </a:p>
                  </a:txBody>
                  <a:tcPr marL="0" marR="0" marT="0" marB="0" anchor="b"/>
                </a:tc>
                <a:extLst>
                  <a:ext uri="{0D108BD9-81ED-4DB2-BD59-A6C34878D82A}">
                    <a16:rowId xmlns:a16="http://schemas.microsoft.com/office/drawing/2014/main" val="10001"/>
                  </a:ext>
                </a:extLst>
              </a:tr>
              <a:tr h="118117">
                <a:tc>
                  <a:txBody>
                    <a:bodyPr/>
                    <a:lstStyle/>
                    <a:p>
                      <a:pPr indent="0"/>
                      <a:r>
                        <a:rPr lang="hr" sz="400">
                          <a:latin typeface="Arial"/>
                        </a:rPr>
                        <a:t>2.2. Kronične bolesti</a:t>
                      </a:r>
                    </a:p>
                  </a:txBody>
                  <a:tcPr marL="0" marR="0" marT="0" marB="0" anchor="ctr"/>
                </a:tc>
                <a:tc>
                  <a:txBody>
                    <a:bodyPr/>
                    <a:lstStyle/>
                    <a:p>
                      <a:pPr indent="0" algn="ctr"/>
                      <a:r>
                        <a:rPr lang="hr" sz="400" dirty="0">
                          <a:latin typeface="Arial"/>
                        </a:rPr>
                        <a:t>1</a:t>
                      </a:r>
                    </a:p>
                  </a:txBody>
                  <a:tcPr marL="0" marR="0" marT="0" marB="0" anchor="ctr"/>
                </a:tc>
                <a:extLst>
                  <a:ext uri="{0D108BD9-81ED-4DB2-BD59-A6C34878D82A}">
                    <a16:rowId xmlns:a16="http://schemas.microsoft.com/office/drawing/2014/main" val="10002"/>
                  </a:ext>
                </a:extLst>
              </a:tr>
            </a:tbl>
          </a:graphicData>
        </a:graphic>
      </p:graphicFrame>
      <p:sp>
        <p:nvSpPr>
          <p:cNvPr id="7" name="Pravokutnik 6"/>
          <p:cNvSpPr/>
          <p:nvPr/>
        </p:nvSpPr>
        <p:spPr>
          <a:xfrm>
            <a:off x="4304415" y="3098321"/>
            <a:ext cx="611790" cy="96917"/>
          </a:xfrm>
          <a:prstGeom prst="rect">
            <a:avLst/>
          </a:prstGeom>
          <a:solidFill>
            <a:srgbClr val="FFFFFF"/>
          </a:solidFill>
        </p:spPr>
        <p:txBody>
          <a:bodyPr wrap="none" lIns="0" tIns="0" rIns="0" bIns="0">
            <a:noAutofit/>
          </a:bodyPr>
          <a:lstStyle/>
          <a:p>
            <a:r>
              <a:rPr lang="hr" sz="538">
                <a:latin typeface="Arial"/>
              </a:rPr>
              <a:t>3. Vrsta oštećenja</a:t>
            </a:r>
          </a:p>
        </p:txBody>
      </p:sp>
      <p:graphicFrame>
        <p:nvGraphicFramePr>
          <p:cNvPr id="8" name="Tablica 7"/>
          <p:cNvGraphicFramePr>
            <a:graphicFrameLocks noGrp="1"/>
          </p:cNvGraphicFramePr>
          <p:nvPr/>
        </p:nvGraphicFramePr>
        <p:xfrm>
          <a:off x="4277157" y="3328499"/>
          <a:ext cx="3788855" cy="2029201"/>
        </p:xfrm>
        <a:graphic>
          <a:graphicData uri="http://schemas.openxmlformats.org/drawingml/2006/table">
            <a:tbl>
              <a:tblPr/>
              <a:tblGrid>
                <a:gridCol w="1826283">
                  <a:extLst>
                    <a:ext uri="{9D8B030D-6E8A-4147-A177-3AD203B41FA5}">
                      <a16:colId xmlns:a16="http://schemas.microsoft.com/office/drawing/2014/main" val="20000"/>
                    </a:ext>
                  </a:extLst>
                </a:gridCol>
                <a:gridCol w="1962572">
                  <a:extLst>
                    <a:ext uri="{9D8B030D-6E8A-4147-A177-3AD203B41FA5}">
                      <a16:colId xmlns:a16="http://schemas.microsoft.com/office/drawing/2014/main" val="20001"/>
                    </a:ext>
                  </a:extLst>
                </a:gridCol>
              </a:tblGrid>
              <a:tr h="127204">
                <a:tc>
                  <a:txBody>
                    <a:bodyPr/>
                    <a:lstStyle/>
                    <a:p>
                      <a:pPr indent="0"/>
                      <a:r>
                        <a:rPr lang="hr" sz="500">
                          <a:latin typeface="Arial"/>
                        </a:rPr>
                        <a:t>3.1. Postojanje tjelesnog oštećenja:</a:t>
                      </a:r>
                    </a:p>
                  </a:txBody>
                  <a:tcPr marL="0" marR="0" marT="0" marB="0"/>
                </a:tc>
                <a:tc>
                  <a:txBody>
                    <a:bodyPr/>
                    <a:lstStyle/>
                    <a:p>
                      <a:pPr marL="52900" indent="0"/>
                      <a:r>
                        <a:rPr lang="hr" sz="500">
                          <a:latin typeface="Arial"/>
                        </a:rPr>
                        <a:t>Da</a:t>
                      </a:r>
                    </a:p>
                  </a:txBody>
                  <a:tcPr marL="0" marR="0" marT="0" marB="0"/>
                </a:tc>
                <a:extLst>
                  <a:ext uri="{0D108BD9-81ED-4DB2-BD59-A6C34878D82A}">
                    <a16:rowId xmlns:a16="http://schemas.microsoft.com/office/drawing/2014/main" val="10000"/>
                  </a:ext>
                </a:extLst>
              </a:tr>
              <a:tr h="172633">
                <a:tc>
                  <a:txBody>
                    <a:bodyPr/>
                    <a:lstStyle/>
                    <a:p>
                      <a:pPr indent="0"/>
                      <a:r>
                        <a:rPr lang="hr" sz="500">
                          <a:latin typeface="Arial"/>
                        </a:rPr>
                        <a:t>3.2. Postojanje osjetilnog oštećenja:</a:t>
                      </a:r>
                    </a:p>
                  </a:txBody>
                  <a:tcPr marL="0" marR="0" marT="0" marB="0" anchor="ctr"/>
                </a:tc>
                <a:tc>
                  <a:txBody>
                    <a:bodyPr/>
                    <a:lstStyle/>
                    <a:p>
                      <a:pPr marL="52900" indent="0"/>
                      <a:r>
                        <a:rPr lang="hr" sz="500">
                          <a:latin typeface="Arial"/>
                        </a:rPr>
                        <a:t>Da</a:t>
                      </a:r>
                    </a:p>
                  </a:txBody>
                  <a:tcPr marL="0" marR="0" marT="0" marB="0" anchor="ctr"/>
                </a:tc>
                <a:extLst>
                  <a:ext uri="{0D108BD9-81ED-4DB2-BD59-A6C34878D82A}">
                    <a16:rowId xmlns:a16="http://schemas.microsoft.com/office/drawing/2014/main" val="10001"/>
                  </a:ext>
                </a:extLst>
              </a:tr>
              <a:tr h="163547">
                <a:tc>
                  <a:txBody>
                    <a:bodyPr/>
                    <a:lstStyle/>
                    <a:p>
                      <a:pPr indent="0"/>
                      <a:r>
                        <a:rPr lang="hr" sz="500">
                          <a:latin typeface="Arial"/>
                        </a:rPr>
                        <a:t>3.3. Postojanje intelektualnog oštećenja:</a:t>
                      </a:r>
                    </a:p>
                  </a:txBody>
                  <a:tcPr marL="0" marR="0" marT="0" marB="0" anchor="ctr"/>
                </a:tc>
                <a:tc>
                  <a:txBody>
                    <a:bodyPr/>
                    <a:lstStyle/>
                    <a:p>
                      <a:pPr marL="52900" indent="0"/>
                      <a:r>
                        <a:rPr lang="hr" sz="500">
                          <a:latin typeface="Arial"/>
                        </a:rPr>
                        <a:t>Ne</a:t>
                      </a:r>
                    </a:p>
                  </a:txBody>
                  <a:tcPr marL="0" marR="0" marT="0" marB="0" anchor="ctr"/>
                </a:tc>
                <a:extLst>
                  <a:ext uri="{0D108BD9-81ED-4DB2-BD59-A6C34878D82A}">
                    <a16:rowId xmlns:a16="http://schemas.microsoft.com/office/drawing/2014/main" val="10002"/>
                  </a:ext>
                </a:extLst>
              </a:tr>
              <a:tr h="169605">
                <a:tc>
                  <a:txBody>
                    <a:bodyPr/>
                    <a:lstStyle/>
                    <a:p>
                      <a:pPr indent="0"/>
                      <a:r>
                        <a:rPr lang="hr" sz="500">
                          <a:latin typeface="Arial"/>
                        </a:rPr>
                        <a:t>3.4. Postojanje mentalnog oštećenja:</a:t>
                      </a:r>
                    </a:p>
                  </a:txBody>
                  <a:tcPr marL="0" marR="0" marT="0" marB="0" anchor="ctr"/>
                </a:tc>
                <a:tc>
                  <a:txBody>
                    <a:bodyPr/>
                    <a:lstStyle/>
                    <a:p>
                      <a:pPr marL="52900" indent="0"/>
                      <a:r>
                        <a:rPr lang="hr" sz="500">
                          <a:latin typeface="Arial"/>
                        </a:rPr>
                        <a:t>Ne</a:t>
                      </a:r>
                    </a:p>
                  </a:txBody>
                  <a:tcPr marL="0" marR="0" marT="0" marB="0" anchor="ctr"/>
                </a:tc>
                <a:extLst>
                  <a:ext uri="{0D108BD9-81ED-4DB2-BD59-A6C34878D82A}">
                    <a16:rowId xmlns:a16="http://schemas.microsoft.com/office/drawing/2014/main" val="10003"/>
                  </a:ext>
                </a:extLst>
              </a:tr>
              <a:tr h="166576">
                <a:tc>
                  <a:txBody>
                    <a:bodyPr/>
                    <a:lstStyle/>
                    <a:p>
                      <a:pPr indent="0"/>
                      <a:r>
                        <a:rPr lang="hr" sz="500">
                          <a:latin typeface="Arial"/>
                        </a:rPr>
                        <a:t>3.5. Postojanje poremećaja autističnog spektra:</a:t>
                      </a:r>
                    </a:p>
                  </a:txBody>
                  <a:tcPr marL="0" marR="0" marT="0" marB="0" anchor="ctr"/>
                </a:tc>
                <a:tc>
                  <a:txBody>
                    <a:bodyPr/>
                    <a:lstStyle/>
                    <a:p>
                      <a:pPr marL="52900" indent="0"/>
                      <a:r>
                        <a:rPr lang="hr" sz="500">
                          <a:latin typeface="Arial"/>
                        </a:rPr>
                        <a:t>Ne</a:t>
                      </a:r>
                    </a:p>
                  </a:txBody>
                  <a:tcPr marL="0" marR="0" marT="0" marB="0" anchor="ctr"/>
                </a:tc>
                <a:extLst>
                  <a:ext uri="{0D108BD9-81ED-4DB2-BD59-A6C34878D82A}">
                    <a16:rowId xmlns:a16="http://schemas.microsoft.com/office/drawing/2014/main" val="10004"/>
                  </a:ext>
                </a:extLst>
              </a:tr>
              <a:tr h="260465">
                <a:tc>
                  <a:txBody>
                    <a:bodyPr/>
                    <a:lstStyle/>
                    <a:p>
                      <a:pPr indent="0">
                        <a:spcBef>
                          <a:spcPts val="280"/>
                        </a:spcBef>
                      </a:pPr>
                      <a:r>
                        <a:rPr lang="hr" sz="500" dirty="0">
                          <a:latin typeface="Arial"/>
                        </a:rPr>
                        <a:t>4. Postojanje više vrsta oštećenja:</a:t>
                      </a:r>
                    </a:p>
                  </a:txBody>
                  <a:tcPr marL="0" marR="0" marT="0" marB="0"/>
                </a:tc>
                <a:tc>
                  <a:txBody>
                    <a:bodyPr/>
                    <a:lstStyle/>
                    <a:p>
                      <a:pPr marL="52900" indent="0">
                        <a:lnSpc>
                          <a:spcPct val="120000"/>
                        </a:lnSpc>
                      </a:pPr>
                      <a:r>
                        <a:rPr lang="hr" sz="500">
                          <a:latin typeface="Arial"/>
                        </a:rPr>
                        <a:t>Da osjetilno i tjelesno</a:t>
                      </a:r>
                    </a:p>
                  </a:txBody>
                  <a:tcPr marL="0" marR="0" marT="0" marB="0" anchor="ctr"/>
                </a:tc>
                <a:extLst>
                  <a:ext uri="{0D108BD9-81ED-4DB2-BD59-A6C34878D82A}">
                    <a16:rowId xmlns:a16="http://schemas.microsoft.com/office/drawing/2014/main" val="10005"/>
                  </a:ext>
                </a:extLst>
              </a:tr>
              <a:tr h="169605">
                <a:tc>
                  <a:txBody>
                    <a:bodyPr/>
                    <a:lstStyle/>
                    <a:p>
                      <a:pPr indent="0"/>
                      <a:r>
                        <a:rPr lang="hr" sz="500">
                          <a:latin typeface="Arial"/>
                        </a:rPr>
                        <a:t>5. Postojanje više vrsta teških oštećenja:</a:t>
                      </a:r>
                    </a:p>
                  </a:txBody>
                  <a:tcPr marL="0" marR="0" marT="0" marB="0" anchor="ctr"/>
                </a:tc>
                <a:tc>
                  <a:txBody>
                    <a:bodyPr/>
                    <a:lstStyle/>
                    <a:p>
                      <a:pPr indent="88900"/>
                      <a:r>
                        <a:rPr lang="hr" sz="500">
                          <a:latin typeface="Arial"/>
                        </a:rPr>
                        <a:t>Ne</a:t>
                      </a:r>
                    </a:p>
                  </a:txBody>
                  <a:tcPr marL="0" marR="0" marT="0" marB="0" anchor="ctr"/>
                </a:tc>
                <a:extLst>
                  <a:ext uri="{0D108BD9-81ED-4DB2-BD59-A6C34878D82A}">
                    <a16:rowId xmlns:a16="http://schemas.microsoft.com/office/drawing/2014/main" val="10006"/>
                  </a:ext>
                </a:extLst>
              </a:tr>
              <a:tr h="175662">
                <a:tc>
                  <a:txBody>
                    <a:bodyPr/>
                    <a:lstStyle/>
                    <a:p>
                      <a:pPr indent="0"/>
                      <a:r>
                        <a:rPr lang="hr" sz="500">
                          <a:latin typeface="Arial"/>
                        </a:rPr>
                        <a:t>6. Postojanje teškog invaliditeta (IV stupanj):</a:t>
                      </a:r>
                    </a:p>
                  </a:txBody>
                  <a:tcPr marL="0" marR="0" marT="0" marB="0" anchor="ctr"/>
                </a:tc>
                <a:tc>
                  <a:txBody>
                    <a:bodyPr/>
                    <a:lstStyle/>
                    <a:p>
                      <a:pPr indent="88900"/>
                      <a:r>
                        <a:rPr lang="hr" sz="500">
                          <a:latin typeface="Arial"/>
                        </a:rPr>
                        <a:t>Da</a:t>
                      </a:r>
                    </a:p>
                  </a:txBody>
                  <a:tcPr marL="0" marR="0" marT="0" marB="0" anchor="ctr"/>
                </a:tc>
                <a:extLst>
                  <a:ext uri="{0D108BD9-81ED-4DB2-BD59-A6C34878D82A}">
                    <a16:rowId xmlns:a16="http://schemas.microsoft.com/office/drawing/2014/main" val="10007"/>
                  </a:ext>
                </a:extLst>
              </a:tr>
              <a:tr h="169605">
                <a:tc>
                  <a:txBody>
                    <a:bodyPr/>
                    <a:lstStyle/>
                    <a:p>
                      <a:pPr indent="0"/>
                      <a:r>
                        <a:rPr lang="hr" sz="500">
                          <a:latin typeface="Arial"/>
                        </a:rPr>
                        <a:t>7. Postojanje težeg invaliditeta (III stupanj):</a:t>
                      </a:r>
                    </a:p>
                  </a:txBody>
                  <a:tcPr marL="0" marR="0" marT="0" marB="0" anchor="ctr"/>
                </a:tc>
                <a:tc>
                  <a:txBody>
                    <a:bodyPr/>
                    <a:lstStyle/>
                    <a:p>
                      <a:pPr indent="88900"/>
                      <a:r>
                        <a:rPr lang="hr" sz="500">
                          <a:latin typeface="Arial"/>
                        </a:rPr>
                        <a:t>Ne</a:t>
                      </a:r>
                    </a:p>
                  </a:txBody>
                  <a:tcPr marL="0" marR="0" marT="0" marB="0" anchor="ctr"/>
                </a:tc>
                <a:extLst>
                  <a:ext uri="{0D108BD9-81ED-4DB2-BD59-A6C34878D82A}">
                    <a16:rowId xmlns:a16="http://schemas.microsoft.com/office/drawing/2014/main" val="10008"/>
                  </a:ext>
                </a:extLst>
              </a:tr>
              <a:tr h="166576">
                <a:tc>
                  <a:txBody>
                    <a:bodyPr/>
                    <a:lstStyle/>
                    <a:p>
                      <a:pPr indent="0"/>
                      <a:r>
                        <a:rPr lang="hr" sz="500">
                          <a:latin typeface="Arial"/>
                        </a:rPr>
                        <a:t>8. Postojanje trajne promjene u zdravstvenom stanju:</a:t>
                      </a:r>
                    </a:p>
                  </a:txBody>
                  <a:tcPr marL="0" marR="0" marT="0" marB="0" anchor="ctr"/>
                </a:tc>
                <a:tc>
                  <a:txBody>
                    <a:bodyPr/>
                    <a:lstStyle/>
                    <a:p>
                      <a:pPr indent="88900"/>
                      <a:r>
                        <a:rPr lang="hr" sz="500">
                          <a:latin typeface="Arial"/>
                        </a:rPr>
                        <a:t>Da</a:t>
                      </a:r>
                    </a:p>
                  </a:txBody>
                  <a:tcPr marL="0" marR="0" marT="0" marB="0" anchor="ctr"/>
                </a:tc>
                <a:extLst>
                  <a:ext uri="{0D108BD9-81ED-4DB2-BD59-A6C34878D82A}">
                    <a16:rowId xmlns:a16="http://schemas.microsoft.com/office/drawing/2014/main" val="10009"/>
                  </a:ext>
                </a:extLst>
              </a:tr>
              <a:tr h="287723">
                <a:tc>
                  <a:txBody>
                    <a:bodyPr/>
                    <a:lstStyle/>
                    <a:p>
                      <a:pPr indent="0"/>
                      <a:r>
                        <a:rPr lang="hr" sz="500">
                          <a:latin typeface="Arial"/>
                        </a:rPr>
                        <a:t>9. Postojanje privremene promjene u zdravstvenom stanju:</a:t>
                      </a:r>
                    </a:p>
                  </a:txBody>
                  <a:tcPr marL="0" marR="0" marT="0" marB="0" anchor="ctr"/>
                </a:tc>
                <a:tc>
                  <a:txBody>
                    <a:bodyPr/>
                    <a:lstStyle/>
                    <a:p>
                      <a:pPr indent="88900"/>
                      <a:r>
                        <a:rPr lang="hr" sz="500" dirty="0">
                          <a:latin typeface="Arial"/>
                        </a:rPr>
                        <a:t>Ne</a:t>
                      </a:r>
                    </a:p>
                  </a:txBody>
                  <a:tcPr marL="0" marR="0" marT="0" marB="0" anchor="ctr"/>
                </a:tc>
                <a:extLst>
                  <a:ext uri="{0D108BD9-81ED-4DB2-BD59-A6C34878D82A}">
                    <a16:rowId xmlns:a16="http://schemas.microsoft.com/office/drawing/2014/main" val="10010"/>
                  </a:ext>
                </a:extLst>
              </a:tr>
            </a:tbl>
          </a:graphicData>
        </a:graphic>
      </p:graphicFrame>
      <p:sp>
        <p:nvSpPr>
          <p:cNvPr id="9" name="Pravokutnik 8"/>
          <p:cNvSpPr/>
          <p:nvPr/>
        </p:nvSpPr>
        <p:spPr>
          <a:xfrm>
            <a:off x="4307444" y="5354674"/>
            <a:ext cx="2322983" cy="290752"/>
          </a:xfrm>
          <a:prstGeom prst="rect">
            <a:avLst/>
          </a:prstGeom>
          <a:solidFill>
            <a:srgbClr val="FFFFFF"/>
          </a:solidFill>
        </p:spPr>
        <p:txBody>
          <a:bodyPr lIns="0" tIns="0" rIns="0" bIns="0">
            <a:noAutofit/>
          </a:bodyPr>
          <a:lstStyle/>
          <a:p>
            <a:pPr>
              <a:lnSpc>
                <a:spcPct val="109000"/>
              </a:lnSpc>
            </a:pPr>
            <a:r>
              <a:rPr lang="hr" sz="538">
                <a:latin typeface="Arial"/>
              </a:rPr>
              <a:t>10. Postojanje sposobnosti za osposobljavanje za Ne utvrđuje se samozbrlnjavanje (DA ■ I i II stupanj, III stupanj uz podršku druge osobe | NE - III i IV stupanj):</a:t>
            </a:r>
          </a:p>
        </p:txBody>
      </p:sp>
      <p:sp>
        <p:nvSpPr>
          <p:cNvPr id="10" name="Pravokutnik 9"/>
          <p:cNvSpPr/>
          <p:nvPr/>
        </p:nvSpPr>
        <p:spPr>
          <a:xfrm>
            <a:off x="4283215" y="5705998"/>
            <a:ext cx="3785827" cy="639048"/>
          </a:xfrm>
          <a:prstGeom prst="rect">
            <a:avLst/>
          </a:prstGeom>
          <a:solidFill>
            <a:srgbClr val="FFFFFF"/>
          </a:solidFill>
        </p:spPr>
        <p:txBody>
          <a:bodyPr lIns="0" tIns="0" rIns="0" bIns="0">
            <a:noAutofit/>
          </a:bodyPr>
          <a:lstStyle/>
          <a:p>
            <a:r>
              <a:rPr lang="hr" sz="538">
                <a:latin typeface="Arial"/>
              </a:rPr>
              <a:t>11. Postojanje sposobnosti za osposobljavanje za Ne utvrđuje se</a:t>
            </a:r>
          </a:p>
          <a:p>
            <a:r>
              <a:rPr lang="hr" sz="538">
                <a:latin typeface="Arial"/>
              </a:rPr>
              <a:t>samostalan rad (DA -1 i II stupanj, III stupanj uz</a:t>
            </a:r>
          </a:p>
          <a:p>
            <a:pPr>
              <a:spcAft>
                <a:spcPts val="377"/>
              </a:spcAft>
            </a:pPr>
            <a:r>
              <a:rPr lang="hr" sz="538">
                <a:latin typeface="Arial"/>
              </a:rPr>
              <a:t>podršku druge osobe | NE - </a:t>
            </a:r>
            <a:r>
              <a:rPr lang="en-US" sz="538">
                <a:latin typeface="Arial"/>
              </a:rPr>
              <a:t>III I</a:t>
            </a:r>
            <a:r>
              <a:rPr lang="hr" sz="538">
                <a:latin typeface="Arial"/>
              </a:rPr>
              <a:t>IV stupanj):</a:t>
            </a:r>
          </a:p>
          <a:p>
            <a:r>
              <a:rPr lang="hr" sz="370">
                <a:latin typeface="Arial"/>
              </a:rPr>
              <a:t>Obrazac FS</a:t>
            </a:r>
          </a:p>
          <a:p>
            <a:pPr>
              <a:lnSpc>
                <a:spcPct val="89000"/>
              </a:lnSpc>
              <a:spcAft>
                <a:spcPts val="235"/>
              </a:spcAft>
            </a:pPr>
            <a:r>
              <a:rPr lang="hr" sz="370">
                <a:latin typeface="Arial"/>
              </a:rPr>
              <a:t>---------------     __                                                        Nalaz i mišljenjg za osiguranlkalcu: DINA DIZDAR</a:t>
            </a:r>
          </a:p>
          <a:p>
            <a:pPr algn="ctr"/>
            <a:r>
              <a:rPr lang="hr" sz="370">
                <a:latin typeface="Arial"/>
              </a:rPr>
              <a:t>Republika Hrvatska</a:t>
            </a:r>
          </a:p>
          <a:p>
            <a:pPr algn="ctr"/>
            <a:r>
              <a:rPr lang="hr" sz="336" b="1">
                <a:latin typeface="Arial"/>
              </a:rPr>
              <a:t>Zavod Za viBŠtačnnin nmlaclnnalnii rahahHifsrUn I                    - u. </a:t>
            </a:r>
            <a:r>
              <a:rPr lang="hr" sz="303" cap="small">
                <a:latin typeface="Arial"/>
              </a:rPr>
              <a:t>.umu-«- —</a:t>
            </a:r>
          </a:p>
        </p:txBody>
      </p:sp>
    </p:spTree>
    <p:extLst>
      <p:ext uri="{BB962C8B-B14F-4D97-AF65-F5344CB8AC3E}">
        <p14:creationId xmlns:p14="http://schemas.microsoft.com/office/powerpoint/2010/main" val="107982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611" y="275428"/>
            <a:ext cx="7729728" cy="1188720"/>
          </a:xfrm>
        </p:spPr>
        <p:txBody>
          <a:bodyPr/>
          <a:lstStyle/>
          <a:p>
            <a:r>
              <a:rPr lang="hr-HR" cap="none" dirty="0"/>
              <a:t>PRAVA U SUSTAVU SOCIJALNE SKRBI</a:t>
            </a:r>
          </a:p>
        </p:txBody>
      </p:sp>
      <p:sp>
        <p:nvSpPr>
          <p:cNvPr id="3" name="Content Placeholder 2"/>
          <p:cNvSpPr>
            <a:spLocks noGrp="1"/>
          </p:cNvSpPr>
          <p:nvPr>
            <p:ph idx="1"/>
          </p:nvPr>
        </p:nvSpPr>
        <p:spPr>
          <a:xfrm>
            <a:off x="533400" y="1775113"/>
            <a:ext cx="11106150" cy="4152900"/>
          </a:xfrm>
        </p:spPr>
        <p:txBody>
          <a:bodyPr>
            <a:normAutofit lnSpcReduction="10000"/>
          </a:bodyPr>
          <a:lstStyle/>
          <a:p>
            <a:pPr lvl="0"/>
            <a:r>
              <a:rPr lang="hr-HR" dirty="0" err="1"/>
              <a:t>Inkluzivni</a:t>
            </a:r>
            <a:r>
              <a:rPr lang="hr-HR" dirty="0"/>
              <a:t> dodatak</a:t>
            </a:r>
          </a:p>
          <a:p>
            <a:pPr lvl="0"/>
            <a:r>
              <a:rPr lang="hr-HR" dirty="0"/>
              <a:t>Usluga osobne asistencije - videći pratitelj</a:t>
            </a:r>
          </a:p>
          <a:p>
            <a:pPr lvl="0"/>
            <a:r>
              <a:rPr lang="hr-HR" dirty="0"/>
              <a:t>Status roditelja njegovatelja /  njegovatelja</a:t>
            </a:r>
          </a:p>
          <a:p>
            <a:pPr lvl="0"/>
            <a:r>
              <a:rPr lang="hr-HR" dirty="0"/>
              <a:t>Socijalne usluge</a:t>
            </a:r>
          </a:p>
          <a:p>
            <a:pPr lvl="2"/>
            <a:r>
              <a:rPr lang="hr-HR" dirty="0"/>
              <a:t>pomoć u kući</a:t>
            </a:r>
          </a:p>
          <a:p>
            <a:pPr lvl="2"/>
            <a:r>
              <a:rPr lang="hr-HR" dirty="0"/>
              <a:t>psihosocijalna podrška</a:t>
            </a:r>
          </a:p>
          <a:p>
            <a:pPr lvl="2"/>
            <a:r>
              <a:rPr lang="hr-HR" dirty="0"/>
              <a:t>rana intervencija</a:t>
            </a:r>
          </a:p>
          <a:p>
            <a:pPr lvl="2"/>
            <a:r>
              <a:rPr lang="hr-HR" dirty="0"/>
              <a:t>pomoć pri uključivanju u programe odgoja i redovitog obrazovanja – integracija</a:t>
            </a:r>
          </a:p>
          <a:p>
            <a:pPr lvl="2"/>
            <a:r>
              <a:rPr lang="hr-HR" dirty="0"/>
              <a:t>boravak</a:t>
            </a:r>
          </a:p>
          <a:p>
            <a:pPr lvl="2"/>
            <a:r>
              <a:rPr lang="hr-HR" dirty="0"/>
              <a:t>Smještaj</a:t>
            </a:r>
          </a:p>
          <a:p>
            <a:pPr lvl="2"/>
            <a:r>
              <a:rPr lang="hr-HR" dirty="0"/>
              <a:t>organizirano stanovanje</a:t>
            </a:r>
          </a:p>
          <a:p>
            <a:endParaRPr lang="hr-HR" dirty="0"/>
          </a:p>
        </p:txBody>
      </p:sp>
    </p:spTree>
    <p:extLst>
      <p:ext uri="{BB962C8B-B14F-4D97-AF65-F5344CB8AC3E}">
        <p14:creationId xmlns:p14="http://schemas.microsoft.com/office/powerpoint/2010/main" val="214767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36" y="397713"/>
            <a:ext cx="9005455" cy="767513"/>
          </a:xfrm>
          <a:solidFill>
            <a:srgbClr val="FFFFFF"/>
          </a:solidFill>
          <a:ln w="31750" cap="sq">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ln>
        </p:spPr>
        <p:txBody>
          <a:bodyPr vert="horz" lIns="182880" tIns="182880" rIns="182880" bIns="182880" rtlCol="0" anchor="ctr">
            <a:normAutofit/>
          </a:bodyPr>
          <a:lstStyle/>
          <a:p>
            <a:r>
              <a:rPr lang="hr-HR" cap="none" dirty="0" err="1"/>
              <a:t>Inkluzivni</a:t>
            </a:r>
            <a:r>
              <a:rPr lang="hr-HR" cap="none" dirty="0"/>
              <a:t> dodatak</a:t>
            </a:r>
          </a:p>
        </p:txBody>
      </p:sp>
      <p:sp>
        <p:nvSpPr>
          <p:cNvPr id="3" name="Content Placeholder 2"/>
          <p:cNvSpPr>
            <a:spLocks noGrp="1"/>
          </p:cNvSpPr>
          <p:nvPr>
            <p:ph idx="1"/>
          </p:nvPr>
        </p:nvSpPr>
        <p:spPr>
          <a:xfrm>
            <a:off x="440436" y="1533144"/>
            <a:ext cx="9005455" cy="5053143"/>
          </a:xfrm>
        </p:spPr>
        <p:txBody>
          <a:bodyPr>
            <a:normAutofit/>
          </a:bodyPr>
          <a:lstStyle/>
          <a:p>
            <a:r>
              <a:rPr lang="hr-HR" dirty="0"/>
              <a:t>Zakon o </a:t>
            </a:r>
            <a:r>
              <a:rPr lang="hr-HR" dirty="0" err="1"/>
              <a:t>inkluzivnom</a:t>
            </a:r>
            <a:r>
              <a:rPr lang="hr-HR" dirty="0"/>
              <a:t> dodatku (u primjeni od 1.1.2024.)</a:t>
            </a:r>
          </a:p>
          <a:p>
            <a:pPr fontAlgn="base"/>
            <a:r>
              <a:rPr lang="hr-HR" dirty="0"/>
              <a:t>Razine potpore:</a:t>
            </a:r>
          </a:p>
          <a:p>
            <a:pPr marL="571500" lvl="1" indent="-342900" fontAlgn="base">
              <a:buAutoNum type="arabicPeriod"/>
            </a:pPr>
            <a:r>
              <a:rPr lang="hr-HR" dirty="0"/>
              <a:t>600 % osnovice za prvu razinu potpore</a:t>
            </a:r>
          </a:p>
          <a:p>
            <a:pPr marL="571500" lvl="1" indent="-342900" fontAlgn="base">
              <a:buAutoNum type="arabicPeriod"/>
            </a:pPr>
            <a:r>
              <a:rPr lang="hr-HR" dirty="0"/>
              <a:t>400 % osnovice za drugu razinu potpore (slijepe osobe 4. stupanj s dodatnim uvjetima)</a:t>
            </a:r>
          </a:p>
          <a:p>
            <a:pPr marL="571500" lvl="1" indent="-342900" fontAlgn="base">
              <a:buAutoNum type="arabicPeriod"/>
            </a:pPr>
            <a:r>
              <a:rPr lang="hr-HR" dirty="0"/>
              <a:t>360 % osnovice za treću razinu potpore (slijepe osobe 4. stupanj)</a:t>
            </a:r>
          </a:p>
          <a:p>
            <a:pPr marL="571500" lvl="1" indent="-342900" fontAlgn="base">
              <a:buAutoNum type="arabicPeriod"/>
            </a:pPr>
            <a:r>
              <a:rPr lang="hr-HR" dirty="0"/>
              <a:t>135 % osnovice za četvrtu razinu potpore (slijepe osobe 3. stupanj)</a:t>
            </a:r>
          </a:p>
          <a:p>
            <a:pPr marL="571500" lvl="1" indent="-342900" fontAlgn="base">
              <a:buAutoNum type="arabicPeriod"/>
            </a:pPr>
            <a:r>
              <a:rPr lang="hr-HR" dirty="0"/>
              <a:t>115 % osnovice za petu razinu potpore.</a:t>
            </a:r>
          </a:p>
          <a:p>
            <a:pPr marL="228600" lvl="1" indent="0" fontAlgn="base">
              <a:buNone/>
            </a:pPr>
            <a:endParaRPr lang="hr-HR" dirty="0"/>
          </a:p>
          <a:p>
            <a:r>
              <a:rPr lang="hr-HR" dirty="0"/>
              <a:t>Korisnici u sustavu: postupak se pokreće po službenoj dužnosti </a:t>
            </a:r>
          </a:p>
          <a:p>
            <a:r>
              <a:rPr lang="hr-HR" dirty="0"/>
              <a:t>Korisnici izvan sustava: postupak za priznavanje prava pokreće se u mjesno nadležnom Područnom uredu Hrvatskog zavoda za socijalni rad temeljem zahtjeva stranke</a:t>
            </a:r>
          </a:p>
          <a:p>
            <a:endParaRPr lang="hr-HR" dirty="0"/>
          </a:p>
          <a:p>
            <a:r>
              <a:rPr lang="hr-HR" dirty="0"/>
              <a:t>Obrazac zahtjeva: </a:t>
            </a:r>
            <a:r>
              <a:rPr lang="hr-HR" dirty="0">
                <a:hlinkClick r:id="rId2"/>
              </a:rPr>
              <a:t>https://socskrb.hr/obrasci/</a:t>
            </a:r>
            <a:r>
              <a:rPr lang="hr-HR" dirty="0"/>
              <a:t> </a:t>
            </a:r>
          </a:p>
        </p:txBody>
      </p:sp>
    </p:spTree>
    <p:extLst>
      <p:ext uri="{BB962C8B-B14F-4D97-AF65-F5344CB8AC3E}">
        <p14:creationId xmlns:p14="http://schemas.microsoft.com/office/powerpoint/2010/main" val="20983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86" y="336042"/>
            <a:ext cx="7729728" cy="742131"/>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r>
              <a:rPr lang="hr-HR" cap="none" dirty="0"/>
              <a:t>Osobna asistencija – videći pratitelj</a:t>
            </a:r>
          </a:p>
        </p:txBody>
      </p:sp>
      <p:sp>
        <p:nvSpPr>
          <p:cNvPr id="3" name="Content Placeholder 2"/>
          <p:cNvSpPr>
            <a:spLocks noGrp="1"/>
          </p:cNvSpPr>
          <p:nvPr>
            <p:ph idx="1"/>
          </p:nvPr>
        </p:nvSpPr>
        <p:spPr>
          <a:xfrm>
            <a:off x="497586" y="1405435"/>
            <a:ext cx="9456311" cy="3885022"/>
          </a:xfrm>
        </p:spPr>
        <p:txBody>
          <a:bodyPr>
            <a:normAutofit fontScale="92500" lnSpcReduction="20000"/>
          </a:bodyPr>
          <a:lstStyle/>
          <a:p>
            <a:r>
              <a:rPr lang="hr-HR" dirty="0"/>
              <a:t>Zakon o osobnoj asistenciji (u primjeni od 1.7.2023.)</a:t>
            </a:r>
          </a:p>
          <a:p>
            <a:r>
              <a:rPr lang="hr-HR" dirty="0"/>
              <a:t>Osnova za korištenje prava: </a:t>
            </a:r>
          </a:p>
          <a:p>
            <a:pPr marL="571500" lvl="1" indent="-342900">
              <a:buFont typeface="+mj-lt"/>
              <a:buAutoNum type="alphaLcPeriod"/>
            </a:pPr>
            <a:r>
              <a:rPr lang="hr-HR" dirty="0"/>
              <a:t>osoba s oštećenjem vida kod koje je utvrđen treći ili četvrti stupanj težine invaliditeta – oštećenja funkcionalnih sposobnosti </a:t>
            </a:r>
          </a:p>
          <a:p>
            <a:pPr marL="571500" lvl="1" indent="-342900">
              <a:buFont typeface="+mj-lt"/>
              <a:buAutoNum type="alphaLcPeriod"/>
            </a:pPr>
            <a:r>
              <a:rPr lang="hr-HR" dirty="0"/>
              <a:t>minimalno 18 godina</a:t>
            </a:r>
          </a:p>
          <a:p>
            <a:pPr marL="571500" lvl="1" indent="-342900">
              <a:buFont typeface="+mj-lt"/>
              <a:buAutoNum type="alphaLcPeriod"/>
            </a:pPr>
            <a:r>
              <a:rPr lang="hr-HR" dirty="0"/>
              <a:t>status osobe s invaliditetom sukladno zakonu kojim se uređuje registar osoba s invaliditetom</a:t>
            </a:r>
          </a:p>
          <a:p>
            <a:pPr marL="228600" lvl="1" indent="0">
              <a:buNone/>
            </a:pPr>
            <a:endParaRPr lang="hr-HR" dirty="0"/>
          </a:p>
          <a:p>
            <a:r>
              <a:rPr lang="hr-HR" dirty="0"/>
              <a:t>Zahtjev (uz nalaz i mišljenje) se podnosi u nadležnom Područnom uredu Hrvatskog zavoda za socijalni rad </a:t>
            </a:r>
          </a:p>
          <a:p>
            <a:r>
              <a:rPr lang="hr-HR" dirty="0"/>
              <a:t>Komisija za procjenu potrebe korisnika</a:t>
            </a:r>
          </a:p>
          <a:p>
            <a:pPr marL="0" indent="0">
              <a:buNone/>
            </a:pPr>
            <a:r>
              <a:rPr lang="hr-HR" dirty="0"/>
              <a:t> </a:t>
            </a:r>
          </a:p>
          <a:p>
            <a:r>
              <a:rPr lang="hr-HR" dirty="0"/>
              <a:t>Obrazac zahtjeva: </a:t>
            </a:r>
            <a:r>
              <a:rPr lang="hr-HR" dirty="0">
                <a:hlinkClick r:id="rId2"/>
              </a:rPr>
              <a:t>https://socskrb.hr/obrasci/</a:t>
            </a:r>
            <a:r>
              <a:rPr lang="hr-HR" dirty="0"/>
              <a:t> </a:t>
            </a:r>
          </a:p>
        </p:txBody>
      </p:sp>
    </p:spTree>
    <p:extLst>
      <p:ext uri="{BB962C8B-B14F-4D97-AF65-F5344CB8AC3E}">
        <p14:creationId xmlns:p14="http://schemas.microsoft.com/office/powerpoint/2010/main" val="176180548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422</TotalTime>
  <Words>3615</Words>
  <Application>Microsoft Office PowerPoint</Application>
  <PresentationFormat>Široki zaslon</PresentationFormat>
  <Paragraphs>447</Paragraphs>
  <Slides>40</Slides>
  <Notes>7</Notes>
  <HiddenSlides>0</HiddenSlides>
  <MMClips>0</MMClips>
  <ScaleCrop>false</ScaleCrop>
  <HeadingPairs>
    <vt:vector size="6" baseType="variant">
      <vt:variant>
        <vt:lpstr>Korišteni fontovi</vt:lpstr>
      </vt:variant>
      <vt:variant>
        <vt:i4>10</vt:i4>
      </vt:variant>
      <vt:variant>
        <vt:lpstr>Tema</vt:lpstr>
      </vt:variant>
      <vt:variant>
        <vt:i4>2</vt:i4>
      </vt:variant>
      <vt:variant>
        <vt:lpstr>Naslovi slajdova</vt:lpstr>
      </vt:variant>
      <vt:variant>
        <vt:i4>40</vt:i4>
      </vt:variant>
    </vt:vector>
  </HeadingPairs>
  <TitlesOfParts>
    <vt:vector size="52" baseType="lpstr">
      <vt:lpstr>Arial</vt:lpstr>
      <vt:lpstr>Calibri</vt:lpstr>
      <vt:lpstr>Corbel</vt:lpstr>
      <vt:lpstr>Gill Sans MT</vt:lpstr>
      <vt:lpstr>Lato Light</vt:lpstr>
      <vt:lpstr>Manrope</vt:lpstr>
      <vt:lpstr>Montserrat</vt:lpstr>
      <vt:lpstr>Raleway ExtraBold</vt:lpstr>
      <vt:lpstr>Symbol</vt:lpstr>
      <vt:lpstr>Wingdings</vt:lpstr>
      <vt:lpstr>Parcel</vt:lpstr>
      <vt:lpstr>Office Theme</vt:lpstr>
      <vt:lpstr>PowerPoint prezentacija</vt:lpstr>
      <vt:lpstr>Osnova za ostvarivanje prava – Vještačenje</vt:lpstr>
      <vt:lpstr>Postupak vještačenja za ostvarivanje prava iz područja socijalne skrbi</vt:lpstr>
      <vt:lpstr>PowerPoint prezentacija</vt:lpstr>
      <vt:lpstr>PowerPoint prezentacija</vt:lpstr>
      <vt:lpstr>PowerPoint prezentacija</vt:lpstr>
      <vt:lpstr>PRAVA U SUSTAVU SOCIJALNE SKRBI</vt:lpstr>
      <vt:lpstr>Inkluzivni dodatak</vt:lpstr>
      <vt:lpstr>Osobna asistencija – videći pratitelj</vt:lpstr>
      <vt:lpstr>Psihosocijalna rehabilitacija osoba s oštećenjem vida </vt:lpstr>
      <vt:lpstr>PRAVA U DRUGIM SUSTAVIMA</vt:lpstr>
      <vt:lpstr>PowerPoint prezentacija</vt:lpstr>
      <vt:lpstr>Povlastice u prometu </vt:lpstr>
      <vt:lpstr>PowerPoint prezentacija</vt:lpstr>
      <vt:lpstr>PowerPoint prezentacija</vt:lpstr>
      <vt:lpstr>PowerPoint prezentacija</vt:lpstr>
      <vt:lpstr>PowerPoint prezentacija</vt:lpstr>
      <vt:lpstr>PowerPoint prezentacija</vt:lpstr>
      <vt:lpstr>PowerPoint prezentacija</vt:lpstr>
      <vt:lpstr>Važne poveznice i zakoni</vt:lpstr>
      <vt:lpstr>PowerPoint prezentacija</vt:lpstr>
      <vt:lpstr>TIFLOTEHNIČKA POMAGALA DOSTUPNA PREKO  HRVATSKOG ZAVODA ZA ZDRAVSTVENO OSIGURANJE (HZZO)</vt:lpstr>
      <vt:lpstr>Dugi bijeli štap za slijepe</vt:lpstr>
      <vt:lpstr>Ručni/ džepni sat za slijepe – taktilni ili govorni </vt:lpstr>
      <vt:lpstr>Reproduktor/snimač zvučnih knjiga u daisy formatu za slijepe osobe</vt:lpstr>
      <vt:lpstr>Braillev pisaći uređaj</vt:lpstr>
      <vt:lpstr>Čitač ekrana s govornom jedinicom</vt:lpstr>
      <vt:lpstr>Brailleva elektronička bilježnica</vt:lpstr>
      <vt:lpstr>Elektroničko povećalo</vt:lpstr>
      <vt:lpstr>Aparat za brzo očitavanje razine šećera u krvi (Cala Wellion)</vt:lpstr>
      <vt:lpstr>Uređaj za neograničeno skeniranje razine glukoze u međustaničnoj tekućini s odgovarajućim senzorom (Freestyle libre) </vt:lpstr>
      <vt:lpstr>Očna pomagala</vt:lpstr>
      <vt:lpstr>Ostala pomagala- Pomagala za zdravlje </vt:lpstr>
      <vt:lpstr>Ostala pomagala – pomagala za kućanstvo </vt:lpstr>
      <vt:lpstr>Ostala pomagala – pomagala za kućanstvo </vt:lpstr>
      <vt:lpstr>Ostala pomagala – pomagala za slabovidne </vt:lpstr>
      <vt:lpstr>Ostala pomagala – Sport i rekreacija </vt:lpstr>
      <vt:lpstr>Ostala pomagala – Društvene igre</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Mateja</dc:creator>
  <cp:lastModifiedBy>Antonio Žitnjak</cp:lastModifiedBy>
  <cp:revision>55</cp:revision>
  <dcterms:created xsi:type="dcterms:W3CDTF">2024-02-17T21:24:10Z</dcterms:created>
  <dcterms:modified xsi:type="dcterms:W3CDTF">2024-02-27T10:48:09Z</dcterms:modified>
</cp:coreProperties>
</file>